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Muli Bold Bold" charset="1" panose="00000900000000000000"/>
      <p:regular r:id="rId31"/>
    </p:embeddedFont>
    <p:embeddedFont>
      <p:font typeface="Muli Regular" charset="1" panose="00000500000000000000"/>
      <p:regular r:id="rId32"/>
    </p:embeddedFont>
    <p:embeddedFont>
      <p:font typeface="Muli Regular Bold" charset="1" panose="000007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https://www.saucedemo.com" TargetMode="External" Type="http://schemas.openxmlformats.org/officeDocument/2006/relationships/hyperlink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VAGvr-5FpOg.mp4" Type="http://schemas.openxmlformats.org/officeDocument/2006/relationships/video"/><Relationship Id="rId4" Target="../media/VAGvr-5FpOg.mp4" Type="http://schemas.microsoft.com/office/2007/relationships/media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https://www.saucedemo.com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11372" y="1028700"/>
            <a:ext cx="9111904" cy="8429159"/>
            <a:chOff x="0" y="0"/>
            <a:chExt cx="12149205" cy="1123887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8816962" cy="8816962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FF9FD"/>
              </a:solidFill>
            </p:spPr>
          </p:sp>
        </p:grpSp>
        <p:sp>
          <p:nvSpPr>
            <p:cNvPr name="Freeform 5" id="5"/>
            <p:cNvSpPr/>
            <p:nvPr/>
          </p:nvSpPr>
          <p:spPr>
            <a:xfrm flipH="false" flipV="false" rot="0">
              <a:off x="3466597" y="8959694"/>
              <a:ext cx="8682607" cy="2279184"/>
            </a:xfrm>
            <a:custGeom>
              <a:avLst/>
              <a:gdLst/>
              <a:ahLst/>
              <a:cxnLst/>
              <a:rect r="r" b="b" t="t" l="l"/>
              <a:pathLst>
                <a:path h="2279184" w="8682607">
                  <a:moveTo>
                    <a:pt x="0" y="0"/>
                  </a:moveTo>
                  <a:lnTo>
                    <a:pt x="8682608" y="0"/>
                  </a:lnTo>
                  <a:lnTo>
                    <a:pt x="8682608" y="2279184"/>
                  </a:lnTo>
                  <a:lnTo>
                    <a:pt x="0" y="22791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1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390846" y="9409524"/>
            <a:ext cx="825500" cy="825500"/>
            <a:chOff x="0" y="0"/>
            <a:chExt cx="660400" cy="660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0400" cy="660400"/>
            </a:xfrm>
            <a:custGeom>
              <a:avLst/>
              <a:gdLst/>
              <a:ahLst/>
              <a:cxnLst/>
              <a:rect r="r" b="b" t="t" l="l"/>
              <a:pathLst>
                <a:path h="660400" w="660400">
                  <a:moveTo>
                    <a:pt x="5359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35940"/>
                  </a:lnTo>
                  <a:cubicBezTo>
                    <a:pt x="660400" y="604520"/>
                    <a:pt x="604520" y="660400"/>
                    <a:pt x="535940" y="660400"/>
                  </a:cubicBezTo>
                  <a:close/>
                </a:path>
              </a:pathLst>
            </a:custGeom>
            <a:solidFill>
              <a:srgbClr val="ED601D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589912" y="2061254"/>
            <a:ext cx="9629966" cy="458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00"/>
              </a:lnSpc>
            </a:pPr>
            <a:r>
              <a:rPr lang="en-US" sz="10000" b="true">
                <a:solidFill>
                  <a:srgbClr val="0E2C4B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Web </a:t>
            </a:r>
            <a:r>
              <a:rPr lang="en-US" sz="10000" b="true">
                <a:solidFill>
                  <a:srgbClr val="ED601D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Automation </a:t>
            </a:r>
            <a:r>
              <a:rPr lang="en-US" sz="10000" b="true">
                <a:solidFill>
                  <a:srgbClr val="0E2C4B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691730" y="9494072"/>
            <a:ext cx="263092" cy="589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3"/>
              </a:lnSpc>
              <a:spcBef>
                <a:spcPct val="0"/>
              </a:spcBef>
            </a:pPr>
            <a:r>
              <a:rPr lang="en-US" sz="3452">
                <a:solidFill>
                  <a:srgbClr val="000000"/>
                </a:solidFill>
                <a:latin typeface="Muli Regular"/>
                <a:ea typeface="Muli Regular"/>
                <a:cs typeface="Muli Regular"/>
                <a:sym typeface="Muli Regular"/>
              </a:rPr>
              <a:t>1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144000" y="1669021"/>
            <a:ext cx="7549245" cy="7148517"/>
            <a:chOff x="0" y="0"/>
            <a:chExt cx="10065660" cy="9531355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762346" y="0"/>
              <a:ext cx="9303314" cy="9303314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6EBE7"/>
              </a:solidFill>
            </p:spPr>
          </p:sp>
        </p:grpSp>
        <p:sp>
          <p:nvSpPr>
            <p:cNvPr name="Freeform 13" id="13"/>
            <p:cNvSpPr/>
            <p:nvPr/>
          </p:nvSpPr>
          <p:spPr>
            <a:xfrm flipH="false" flipV="false" rot="350470">
              <a:off x="1786556" y="7622755"/>
              <a:ext cx="6103535" cy="1602178"/>
            </a:xfrm>
            <a:custGeom>
              <a:avLst/>
              <a:gdLst/>
              <a:ahLst/>
              <a:cxnLst/>
              <a:rect r="r" b="b" t="t" l="l"/>
              <a:pathLst>
                <a:path h="1602178" w="6103535">
                  <a:moveTo>
                    <a:pt x="0" y="0"/>
                  </a:moveTo>
                  <a:lnTo>
                    <a:pt x="6103535" y="0"/>
                  </a:lnTo>
                  <a:lnTo>
                    <a:pt x="6103535" y="1602178"/>
                  </a:lnTo>
                  <a:lnTo>
                    <a:pt x="0" y="1602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0000"/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1360379"/>
              <a:ext cx="8577310" cy="7805352"/>
            </a:xfrm>
            <a:custGeom>
              <a:avLst/>
              <a:gdLst/>
              <a:ahLst/>
              <a:cxnLst/>
              <a:rect r="r" b="b" t="t" l="l"/>
              <a:pathLst>
                <a:path h="7805352" w="8577310">
                  <a:moveTo>
                    <a:pt x="0" y="0"/>
                  </a:moveTo>
                  <a:lnTo>
                    <a:pt x="8577310" y="0"/>
                  </a:lnTo>
                  <a:lnTo>
                    <a:pt x="8577310" y="7805351"/>
                  </a:lnTo>
                  <a:lnTo>
                    <a:pt x="0" y="78053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8374" r="0" b="-8374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12842" y="9461500"/>
            <a:ext cx="825500" cy="825500"/>
            <a:chOff x="0" y="0"/>
            <a:chExt cx="660400" cy="660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660400"/>
            </a:xfrm>
            <a:custGeom>
              <a:avLst/>
              <a:gdLst/>
              <a:ahLst/>
              <a:cxnLst/>
              <a:rect r="r" b="b" t="t" l="l"/>
              <a:pathLst>
                <a:path h="660400" w="660400">
                  <a:moveTo>
                    <a:pt x="5359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35940"/>
                  </a:lnTo>
                  <a:cubicBezTo>
                    <a:pt x="660400" y="604520"/>
                    <a:pt x="604520" y="660400"/>
                    <a:pt x="535940" y="660400"/>
                  </a:cubicBezTo>
                  <a:close/>
                </a:path>
              </a:pathLst>
            </a:custGeom>
            <a:solidFill>
              <a:srgbClr val="ED601D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56045" y="1114064"/>
            <a:ext cx="17770619" cy="8589656"/>
          </a:xfrm>
          <a:custGeom>
            <a:avLst/>
            <a:gdLst/>
            <a:ahLst/>
            <a:cxnLst/>
            <a:rect r="r" b="b" t="t" l="l"/>
            <a:pathLst>
              <a:path h="8589656" w="17770619">
                <a:moveTo>
                  <a:pt x="0" y="0"/>
                </a:moveTo>
                <a:lnTo>
                  <a:pt x="17770619" y="0"/>
                </a:lnTo>
                <a:lnTo>
                  <a:pt x="17770619" y="8589656"/>
                </a:lnTo>
                <a:lnTo>
                  <a:pt x="0" y="85896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1" t="-2910" r="-2855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137474" y="180640"/>
            <a:ext cx="5281740" cy="1304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2"/>
              </a:lnSpc>
              <a:spcBef>
                <a:spcPct val="0"/>
              </a:spcBef>
            </a:pPr>
            <a:r>
              <a:rPr lang="en-US" sz="3523">
                <a:solidFill>
                  <a:srgbClr val="000000"/>
                </a:solidFill>
                <a:latin typeface="Muli Regular"/>
                <a:ea typeface="Muli Regular"/>
                <a:cs typeface="Muli Regular"/>
                <a:sym typeface="Muli Regular"/>
              </a:rPr>
              <a:t>3. Cart fun</a:t>
            </a:r>
            <a:r>
              <a:rPr lang="en-US" sz="3523">
                <a:solidFill>
                  <a:srgbClr val="000000"/>
                </a:solidFill>
                <a:latin typeface="Muli Regular"/>
                <a:ea typeface="Muli Regular"/>
                <a:cs typeface="Muli Regular"/>
                <a:sym typeface="Muli Regular"/>
              </a:rPr>
              <a:t>ctionality</a:t>
            </a:r>
          </a:p>
          <a:p>
            <a:pPr algn="ctr" rtl="true">
              <a:lnSpc>
                <a:spcPts val="5632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7259300" y="9546049"/>
            <a:ext cx="729385" cy="589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3"/>
              </a:lnSpc>
              <a:spcBef>
                <a:spcPct val="0"/>
              </a:spcBef>
            </a:pPr>
            <a:r>
              <a:rPr lang="en-US" sz="3452">
                <a:solidFill>
                  <a:srgbClr val="000000"/>
                </a:solidFill>
                <a:latin typeface="Muli Regular"/>
                <a:ea typeface="Muli Regular"/>
                <a:cs typeface="Muli Regular"/>
                <a:sym typeface="Muli Regular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62500" y="9461500"/>
            <a:ext cx="825500" cy="825500"/>
            <a:chOff x="0" y="0"/>
            <a:chExt cx="660400" cy="660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660400"/>
            </a:xfrm>
            <a:custGeom>
              <a:avLst/>
              <a:gdLst/>
              <a:ahLst/>
              <a:cxnLst/>
              <a:rect r="r" b="b" t="t" l="l"/>
              <a:pathLst>
                <a:path h="660400" w="660400">
                  <a:moveTo>
                    <a:pt x="5359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35940"/>
                  </a:lnTo>
                  <a:cubicBezTo>
                    <a:pt x="660400" y="604520"/>
                    <a:pt x="604520" y="660400"/>
                    <a:pt x="535940" y="660400"/>
                  </a:cubicBezTo>
                  <a:close/>
                </a:path>
              </a:pathLst>
            </a:custGeom>
            <a:solidFill>
              <a:srgbClr val="ED601D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28700" y="1321972"/>
            <a:ext cx="15557532" cy="8965028"/>
          </a:xfrm>
          <a:custGeom>
            <a:avLst/>
            <a:gdLst/>
            <a:ahLst/>
            <a:cxnLst/>
            <a:rect r="r" b="b" t="t" l="l"/>
            <a:pathLst>
              <a:path h="8965028" w="15557532">
                <a:moveTo>
                  <a:pt x="0" y="0"/>
                </a:moveTo>
                <a:lnTo>
                  <a:pt x="15557532" y="0"/>
                </a:lnTo>
                <a:lnTo>
                  <a:pt x="15557532" y="8965028"/>
                </a:lnTo>
                <a:lnTo>
                  <a:pt x="0" y="89650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166596" y="180640"/>
            <a:ext cx="5281740" cy="1923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2"/>
              </a:lnSpc>
              <a:spcBef>
                <a:spcPct val="0"/>
              </a:spcBef>
            </a:pPr>
            <a:r>
              <a:rPr lang="en-US" sz="3523">
                <a:solidFill>
                  <a:srgbClr val="000000"/>
                </a:solidFill>
                <a:latin typeface="Muli Regular"/>
                <a:ea typeface="Muli Regular"/>
                <a:cs typeface="Muli Regular"/>
                <a:sym typeface="Muli Regular"/>
              </a:rPr>
              <a:t>4. Checkout pro</a:t>
            </a:r>
            <a:r>
              <a:rPr lang="en-US" sz="3523">
                <a:solidFill>
                  <a:srgbClr val="000000"/>
                </a:solidFill>
                <a:latin typeface="Muli Regular"/>
                <a:ea typeface="Muli Regular"/>
                <a:cs typeface="Muli Regular"/>
                <a:sym typeface="Muli Regular"/>
              </a:rPr>
              <a:t>cess (Step One)</a:t>
            </a:r>
          </a:p>
          <a:p>
            <a:pPr algn="ctr" rtl="true">
              <a:lnSpc>
                <a:spcPts val="5632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7462500" y="9546049"/>
            <a:ext cx="675842" cy="589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3"/>
              </a:lnSpc>
              <a:spcBef>
                <a:spcPct val="0"/>
              </a:spcBef>
            </a:pPr>
            <a:r>
              <a:rPr lang="en-US" sz="3452">
                <a:solidFill>
                  <a:srgbClr val="000000"/>
                </a:solidFill>
                <a:latin typeface="Muli Regular"/>
                <a:ea typeface="Muli Regular"/>
                <a:cs typeface="Muli Regular"/>
                <a:sym typeface="Muli Regular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62500" y="9461500"/>
            <a:ext cx="825500" cy="825500"/>
            <a:chOff x="0" y="0"/>
            <a:chExt cx="660400" cy="660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660400"/>
            </a:xfrm>
            <a:custGeom>
              <a:avLst/>
              <a:gdLst/>
              <a:ahLst/>
              <a:cxnLst/>
              <a:rect r="r" b="b" t="t" l="l"/>
              <a:pathLst>
                <a:path h="660400" w="660400">
                  <a:moveTo>
                    <a:pt x="5359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35940"/>
                  </a:lnTo>
                  <a:cubicBezTo>
                    <a:pt x="660400" y="604520"/>
                    <a:pt x="604520" y="660400"/>
                    <a:pt x="535940" y="660400"/>
                  </a:cubicBezTo>
                  <a:close/>
                </a:path>
              </a:pathLst>
            </a:custGeom>
            <a:solidFill>
              <a:srgbClr val="ED601D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28700" y="925135"/>
            <a:ext cx="15859897" cy="9654712"/>
          </a:xfrm>
          <a:custGeom>
            <a:avLst/>
            <a:gdLst/>
            <a:ahLst/>
            <a:cxnLst/>
            <a:rect r="r" b="b" t="t" l="l"/>
            <a:pathLst>
              <a:path h="9654712" w="15859897">
                <a:moveTo>
                  <a:pt x="0" y="0"/>
                </a:moveTo>
                <a:lnTo>
                  <a:pt x="15859897" y="0"/>
                </a:lnTo>
                <a:lnTo>
                  <a:pt x="15859897" y="9654712"/>
                </a:lnTo>
                <a:lnTo>
                  <a:pt x="0" y="96547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317778" y="-66675"/>
            <a:ext cx="5281740" cy="1923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2"/>
              </a:lnSpc>
              <a:spcBef>
                <a:spcPct val="0"/>
              </a:spcBef>
            </a:pPr>
            <a:r>
              <a:rPr lang="en-US" sz="3523">
                <a:solidFill>
                  <a:srgbClr val="000000"/>
                </a:solidFill>
                <a:latin typeface="Muli Regular"/>
                <a:ea typeface="Muli Regular"/>
                <a:cs typeface="Muli Regular"/>
                <a:sym typeface="Muli Regular"/>
              </a:rPr>
              <a:t>5. Checkout pro</a:t>
            </a:r>
            <a:r>
              <a:rPr lang="en-US" sz="3523">
                <a:solidFill>
                  <a:srgbClr val="000000"/>
                </a:solidFill>
                <a:latin typeface="Muli Regular"/>
                <a:ea typeface="Muli Regular"/>
                <a:cs typeface="Muli Regular"/>
                <a:sym typeface="Muli Regular"/>
              </a:rPr>
              <a:t>cess (Step Two)</a:t>
            </a:r>
          </a:p>
          <a:p>
            <a:pPr algn="ctr" rtl="true">
              <a:lnSpc>
                <a:spcPts val="5632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7462500" y="9546049"/>
            <a:ext cx="675842" cy="589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3"/>
              </a:lnSpc>
              <a:spcBef>
                <a:spcPct val="0"/>
              </a:spcBef>
            </a:pPr>
            <a:r>
              <a:rPr lang="en-US" sz="3452">
                <a:solidFill>
                  <a:srgbClr val="000000"/>
                </a:solidFill>
                <a:latin typeface="Muli Regular"/>
                <a:ea typeface="Muli Regular"/>
                <a:cs typeface="Muli Regular"/>
                <a:sym typeface="Muli Regular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62500" y="9461500"/>
            <a:ext cx="825500" cy="825500"/>
            <a:chOff x="0" y="0"/>
            <a:chExt cx="660400" cy="660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660400"/>
            </a:xfrm>
            <a:custGeom>
              <a:avLst/>
              <a:gdLst/>
              <a:ahLst/>
              <a:cxnLst/>
              <a:rect r="r" b="b" t="t" l="l"/>
              <a:pathLst>
                <a:path h="660400" w="660400">
                  <a:moveTo>
                    <a:pt x="5359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35940"/>
                  </a:lnTo>
                  <a:cubicBezTo>
                    <a:pt x="660400" y="604520"/>
                    <a:pt x="604520" y="660400"/>
                    <a:pt x="535940" y="660400"/>
                  </a:cubicBezTo>
                  <a:close/>
                </a:path>
              </a:pathLst>
            </a:custGeom>
            <a:solidFill>
              <a:srgbClr val="ED601D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99759" y="770336"/>
            <a:ext cx="15589533" cy="8691164"/>
          </a:xfrm>
          <a:custGeom>
            <a:avLst/>
            <a:gdLst/>
            <a:ahLst/>
            <a:cxnLst/>
            <a:rect r="r" b="b" t="t" l="l"/>
            <a:pathLst>
              <a:path h="8691164" w="15589533">
                <a:moveTo>
                  <a:pt x="0" y="0"/>
                </a:moveTo>
                <a:lnTo>
                  <a:pt x="15589532" y="0"/>
                </a:lnTo>
                <a:lnTo>
                  <a:pt x="15589532" y="8691164"/>
                </a:lnTo>
                <a:lnTo>
                  <a:pt x="0" y="86911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317778" y="-66675"/>
            <a:ext cx="5281740" cy="1304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2"/>
              </a:lnSpc>
              <a:spcBef>
                <a:spcPct val="0"/>
              </a:spcBef>
            </a:pPr>
            <a:r>
              <a:rPr lang="en-US" sz="3523">
                <a:solidFill>
                  <a:srgbClr val="000000"/>
                </a:solidFill>
                <a:latin typeface="Muli Regular"/>
                <a:ea typeface="Muli Regular"/>
                <a:cs typeface="Muli Regular"/>
                <a:sym typeface="Muli Regular"/>
              </a:rPr>
              <a:t>6. Checkout Compl</a:t>
            </a:r>
            <a:r>
              <a:rPr lang="en-US" sz="3523">
                <a:solidFill>
                  <a:srgbClr val="000000"/>
                </a:solidFill>
                <a:latin typeface="Muli Regular"/>
                <a:ea typeface="Muli Regular"/>
                <a:cs typeface="Muli Regular"/>
                <a:sym typeface="Muli Regular"/>
              </a:rPr>
              <a:t>etion</a:t>
            </a:r>
          </a:p>
          <a:p>
            <a:pPr algn="ctr" rtl="true">
              <a:lnSpc>
                <a:spcPts val="5632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7462500" y="9546049"/>
            <a:ext cx="675842" cy="589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3"/>
              </a:lnSpc>
              <a:spcBef>
                <a:spcPct val="0"/>
              </a:spcBef>
            </a:pPr>
            <a:r>
              <a:rPr lang="en-US" sz="3452">
                <a:solidFill>
                  <a:srgbClr val="000000"/>
                </a:solidFill>
                <a:latin typeface="Muli Regular"/>
                <a:ea typeface="Muli Regular"/>
                <a:cs typeface="Muli Regular"/>
                <a:sym typeface="Muli Regular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8057" y="4116981"/>
            <a:ext cx="7725882" cy="5842047"/>
            <a:chOff x="0" y="0"/>
            <a:chExt cx="5957374" cy="4504761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5957374" cy="4504761"/>
            </a:xfrm>
            <a:custGeom>
              <a:avLst/>
              <a:gdLst/>
              <a:ahLst/>
              <a:cxnLst/>
              <a:rect r="r" b="b" t="t" l="l"/>
              <a:pathLst>
                <a:path h="4504761" w="5957374">
                  <a:moveTo>
                    <a:pt x="5832913" y="4504761"/>
                  </a:moveTo>
                  <a:lnTo>
                    <a:pt x="124460" y="4504761"/>
                  </a:lnTo>
                  <a:cubicBezTo>
                    <a:pt x="55880" y="4504761"/>
                    <a:pt x="0" y="4448882"/>
                    <a:pt x="0" y="43803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832914" y="0"/>
                  </a:lnTo>
                  <a:cubicBezTo>
                    <a:pt x="5901494" y="0"/>
                    <a:pt x="5957374" y="55880"/>
                    <a:pt x="5957374" y="124460"/>
                  </a:cubicBezTo>
                  <a:lnTo>
                    <a:pt x="5957374" y="4380302"/>
                  </a:lnTo>
                  <a:cubicBezTo>
                    <a:pt x="5957374" y="4448882"/>
                    <a:pt x="5901494" y="4504761"/>
                    <a:pt x="5832914" y="450476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968376" y="3089215"/>
            <a:ext cx="1567365" cy="1583578"/>
            <a:chOff x="0" y="0"/>
            <a:chExt cx="2089820" cy="21114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1729914"/>
              <a:ext cx="1851477" cy="365667"/>
            </a:xfrm>
            <a:custGeom>
              <a:avLst/>
              <a:gdLst/>
              <a:ahLst/>
              <a:cxnLst/>
              <a:rect r="r" b="b" t="t" l="l"/>
              <a:pathLst>
                <a:path h="365667" w="1851477">
                  <a:moveTo>
                    <a:pt x="0" y="0"/>
                  </a:moveTo>
                  <a:lnTo>
                    <a:pt x="1851477" y="0"/>
                  </a:lnTo>
                  <a:lnTo>
                    <a:pt x="1851477" y="365667"/>
                  </a:lnTo>
                  <a:lnTo>
                    <a:pt x="0" y="3656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5000"/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99939" y="0"/>
              <a:ext cx="1389881" cy="2111437"/>
            </a:xfrm>
            <a:custGeom>
              <a:avLst/>
              <a:gdLst/>
              <a:ahLst/>
              <a:cxnLst/>
              <a:rect r="r" b="b" t="t" l="l"/>
              <a:pathLst>
                <a:path h="2111437" w="1389881">
                  <a:moveTo>
                    <a:pt x="0" y="0"/>
                  </a:moveTo>
                  <a:lnTo>
                    <a:pt x="1389881" y="0"/>
                  </a:lnTo>
                  <a:lnTo>
                    <a:pt x="1389881" y="2111437"/>
                  </a:lnTo>
                  <a:lnTo>
                    <a:pt x="0" y="2111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8697305" y="4116981"/>
            <a:ext cx="9543695" cy="5893693"/>
            <a:chOff x="0" y="0"/>
            <a:chExt cx="7361494" cy="4546079"/>
          </a:xfrm>
        </p:grpSpPr>
        <p:sp>
          <p:nvSpPr>
            <p:cNvPr name="Freeform 8" id="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7361494" cy="4546079"/>
            </a:xfrm>
            <a:custGeom>
              <a:avLst/>
              <a:gdLst/>
              <a:ahLst/>
              <a:cxnLst/>
              <a:rect r="r" b="b" t="t" l="l"/>
              <a:pathLst>
                <a:path h="4546079" w="7361494">
                  <a:moveTo>
                    <a:pt x="7237034" y="4546079"/>
                  </a:moveTo>
                  <a:lnTo>
                    <a:pt x="124460" y="4546079"/>
                  </a:lnTo>
                  <a:cubicBezTo>
                    <a:pt x="55880" y="4546079"/>
                    <a:pt x="0" y="4490199"/>
                    <a:pt x="0" y="44216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237034" y="0"/>
                  </a:lnTo>
                  <a:cubicBezTo>
                    <a:pt x="7305614" y="0"/>
                    <a:pt x="7361494" y="55880"/>
                    <a:pt x="7361494" y="124460"/>
                  </a:cubicBezTo>
                  <a:lnTo>
                    <a:pt x="7361494" y="4421619"/>
                  </a:lnTo>
                  <a:cubicBezTo>
                    <a:pt x="7361494" y="4490199"/>
                    <a:pt x="7305614" y="4546079"/>
                    <a:pt x="7237034" y="454607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216267" y="3082294"/>
            <a:ext cx="1908391" cy="1590498"/>
            <a:chOff x="0" y="0"/>
            <a:chExt cx="2544522" cy="212066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1692494"/>
              <a:ext cx="2167950" cy="428170"/>
            </a:xfrm>
            <a:custGeom>
              <a:avLst/>
              <a:gdLst/>
              <a:ahLst/>
              <a:cxnLst/>
              <a:rect r="r" b="b" t="t" l="l"/>
              <a:pathLst>
                <a:path h="428170" w="2167950">
                  <a:moveTo>
                    <a:pt x="0" y="0"/>
                  </a:moveTo>
                  <a:lnTo>
                    <a:pt x="2167950" y="0"/>
                  </a:lnTo>
                  <a:lnTo>
                    <a:pt x="2167950" y="428170"/>
                  </a:lnTo>
                  <a:lnTo>
                    <a:pt x="0" y="4281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0000"/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431800" y="0"/>
              <a:ext cx="2112722" cy="2120664"/>
            </a:xfrm>
            <a:custGeom>
              <a:avLst/>
              <a:gdLst/>
              <a:ahLst/>
              <a:cxnLst/>
              <a:rect r="r" b="b" t="t" l="l"/>
              <a:pathLst>
                <a:path h="2120664" w="2112722">
                  <a:moveTo>
                    <a:pt x="0" y="0"/>
                  </a:moveTo>
                  <a:lnTo>
                    <a:pt x="2112722" y="0"/>
                  </a:lnTo>
                  <a:lnTo>
                    <a:pt x="2112722" y="2120664"/>
                  </a:lnTo>
                  <a:lnTo>
                    <a:pt x="0" y="2120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343491">
            <a:off x="12584617" y="4747809"/>
            <a:ext cx="1519079" cy="300018"/>
          </a:xfrm>
          <a:custGeom>
            <a:avLst/>
            <a:gdLst/>
            <a:ahLst/>
            <a:cxnLst/>
            <a:rect r="r" b="b" t="t" l="l"/>
            <a:pathLst>
              <a:path h="300018" w="1519079">
                <a:moveTo>
                  <a:pt x="0" y="0"/>
                </a:moveTo>
                <a:lnTo>
                  <a:pt x="1519079" y="0"/>
                </a:lnTo>
                <a:lnTo>
                  <a:pt x="1519079" y="300018"/>
                </a:lnTo>
                <a:lnTo>
                  <a:pt x="0" y="300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28700" y="1028700"/>
            <a:ext cx="12084767" cy="1733112"/>
            <a:chOff x="0" y="0"/>
            <a:chExt cx="16113022" cy="2310817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0"/>
              <a:ext cx="16113022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 b="true">
                  <a:solidFill>
                    <a:srgbClr val="0E2C4B"/>
                  </a:solidFill>
                  <a:latin typeface="Muli Bold Bold"/>
                  <a:ea typeface="Muli Bold Bold"/>
                  <a:cs typeface="Muli Bold Bold"/>
                  <a:sym typeface="Muli Bold Bold"/>
                </a:rPr>
                <a:t>Tes</a:t>
              </a:r>
              <a:r>
                <a:rPr lang="en-US" b="true" sz="7000">
                  <a:solidFill>
                    <a:srgbClr val="0E2C4B"/>
                  </a:solidFill>
                  <a:latin typeface="Muli Bold Bold"/>
                  <a:ea typeface="Muli Bold Bold"/>
                  <a:cs typeface="Muli Bold Bold"/>
                  <a:sym typeface="Muli Bold Bold"/>
                </a:rPr>
                <a:t>t </a:t>
              </a:r>
              <a:r>
                <a:rPr lang="en-US" b="true" sz="7000">
                  <a:solidFill>
                    <a:srgbClr val="ED601D"/>
                  </a:solidFill>
                  <a:latin typeface="Muli Bold Bold"/>
                  <a:ea typeface="Muli Bold Bold"/>
                  <a:cs typeface="Muli Bold Bold"/>
                  <a:sym typeface="Muli Bold Bold"/>
                </a:rPr>
                <a:t>Planning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761542"/>
              <a:ext cx="16113022" cy="549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6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694042" y="5075219"/>
            <a:ext cx="7589898" cy="4553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24"/>
              </a:lnSpc>
            </a:pPr>
            <a:r>
              <a:rPr lang="en-US" sz="2588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Sco</a:t>
            </a:r>
            <a:r>
              <a:rPr lang="en-US" sz="2588" u="none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p</a:t>
            </a:r>
            <a:r>
              <a:rPr lang="en-US" sz="2588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e</a:t>
            </a:r>
            <a:r>
              <a:rPr lang="en-US" sz="2588" u="none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:</a:t>
            </a:r>
          </a:p>
          <a:p>
            <a:pPr algn="l">
              <a:lnSpc>
                <a:spcPts val="3624"/>
              </a:lnSpc>
            </a:pPr>
          </a:p>
          <a:p>
            <a:pPr algn="l">
              <a:lnSpc>
                <a:spcPts val="3624"/>
              </a:lnSpc>
            </a:pPr>
            <a:r>
              <a:rPr lang="en-US" sz="2588" u="none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• Login Functionality (Positive and Negative)</a:t>
            </a:r>
          </a:p>
          <a:p>
            <a:pPr algn="l">
              <a:lnSpc>
                <a:spcPts val="3624"/>
              </a:lnSpc>
            </a:pPr>
            <a:r>
              <a:rPr lang="en-US" sz="2588" u="none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• Product Page – Add/Remove Items</a:t>
            </a:r>
          </a:p>
          <a:p>
            <a:pPr algn="l">
              <a:lnSpc>
                <a:spcPts val="3624"/>
              </a:lnSpc>
            </a:pPr>
            <a:r>
              <a:rPr lang="en-US" sz="2588" u="none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• Cart Page – Verify items</a:t>
            </a:r>
          </a:p>
          <a:p>
            <a:pPr algn="l">
              <a:lnSpc>
                <a:spcPts val="3624"/>
              </a:lnSpc>
            </a:pPr>
            <a:r>
              <a:rPr lang="en-US" sz="2588" u="none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• Checkout Process – Step One and Step Two</a:t>
            </a:r>
          </a:p>
          <a:p>
            <a:pPr algn="l">
              <a:lnSpc>
                <a:spcPts val="3624"/>
              </a:lnSpc>
            </a:pPr>
            <a:r>
              <a:rPr lang="en-US" sz="2588" u="none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• Completion Page – Confirmation message</a:t>
            </a:r>
          </a:p>
          <a:p>
            <a:pPr algn="l">
              <a:lnSpc>
                <a:spcPts val="3624"/>
              </a:lnSpc>
            </a:pPr>
          </a:p>
          <a:p>
            <a:pPr algn="l">
              <a:lnSpc>
                <a:spcPts val="3624"/>
              </a:lnSpc>
            </a:pPr>
          </a:p>
          <a:p>
            <a:pPr algn="l">
              <a:lnSpc>
                <a:spcPts val="3624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9012652" y="5095875"/>
            <a:ext cx="8913001" cy="3133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9"/>
              </a:lnSpc>
            </a:pPr>
            <a:r>
              <a:rPr lang="en-US" sz="2535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O</a:t>
            </a:r>
            <a:r>
              <a:rPr lang="en-US" sz="2535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ut of Scope:</a:t>
            </a:r>
          </a:p>
          <a:p>
            <a:pPr algn="l">
              <a:lnSpc>
                <a:spcPts val="3549"/>
              </a:lnSpc>
            </a:pPr>
          </a:p>
          <a:p>
            <a:pPr algn="l">
              <a:lnSpc>
                <a:spcPts val="3549"/>
              </a:lnSpc>
            </a:pPr>
            <a:r>
              <a:rPr lang="en-US" sz="2535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•      Performance testing  </a:t>
            </a:r>
          </a:p>
          <a:p>
            <a:pPr algn="l">
              <a:lnSpc>
                <a:spcPts val="3549"/>
              </a:lnSpc>
            </a:pPr>
            <a:r>
              <a:rPr lang="en-US" sz="2535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•      API testing</a:t>
            </a:r>
          </a:p>
          <a:p>
            <a:pPr algn="l">
              <a:lnSpc>
                <a:spcPts val="3549"/>
              </a:lnSpc>
            </a:pPr>
            <a:r>
              <a:rPr lang="en-US" sz="2535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•      Mobile responsiveness</a:t>
            </a:r>
          </a:p>
          <a:p>
            <a:pPr algn="l">
              <a:lnSpc>
                <a:spcPts val="3549"/>
              </a:lnSpc>
            </a:pPr>
            <a:r>
              <a:rPr lang="en-US" sz="2535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•      Data-Driven Testing</a:t>
            </a:r>
          </a:p>
          <a:p>
            <a:pPr algn="l">
              <a:lnSpc>
                <a:spcPts val="3549"/>
              </a:lnSpc>
            </a:pPr>
          </a:p>
        </p:txBody>
      </p:sp>
      <p:grpSp>
        <p:nvGrpSpPr>
          <p:cNvPr name="Group 18" id="18"/>
          <p:cNvGrpSpPr/>
          <p:nvPr/>
        </p:nvGrpSpPr>
        <p:grpSpPr>
          <a:xfrm rot="0">
            <a:off x="17415500" y="9461500"/>
            <a:ext cx="825500" cy="825500"/>
            <a:chOff x="0" y="0"/>
            <a:chExt cx="660400" cy="660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60400" cy="660400"/>
            </a:xfrm>
            <a:custGeom>
              <a:avLst/>
              <a:gdLst/>
              <a:ahLst/>
              <a:cxnLst/>
              <a:rect r="r" b="b" t="t" l="l"/>
              <a:pathLst>
                <a:path h="660400" w="660400">
                  <a:moveTo>
                    <a:pt x="5359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35940"/>
                  </a:lnTo>
                  <a:cubicBezTo>
                    <a:pt x="660400" y="604520"/>
                    <a:pt x="604520" y="660400"/>
                    <a:pt x="535940" y="660400"/>
                  </a:cubicBezTo>
                  <a:close/>
                </a:path>
              </a:pathLst>
            </a:custGeom>
            <a:solidFill>
              <a:srgbClr val="ED601D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7415500" y="9546049"/>
            <a:ext cx="722842" cy="589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3"/>
              </a:lnSpc>
              <a:spcBef>
                <a:spcPct val="0"/>
              </a:spcBef>
            </a:pPr>
            <a:r>
              <a:rPr lang="en-US" sz="3452">
                <a:solidFill>
                  <a:srgbClr val="000000"/>
                </a:solidFill>
                <a:latin typeface="Muli Regular"/>
                <a:ea typeface="Muli Regular"/>
                <a:cs typeface="Muli Regular"/>
                <a:sym typeface="Muli Regular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6778" y="4399887"/>
            <a:ext cx="8271829" cy="5559141"/>
            <a:chOff x="0" y="0"/>
            <a:chExt cx="6702945" cy="4504761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6702945" cy="4504761"/>
            </a:xfrm>
            <a:custGeom>
              <a:avLst/>
              <a:gdLst/>
              <a:ahLst/>
              <a:cxnLst/>
              <a:rect r="r" b="b" t="t" l="l"/>
              <a:pathLst>
                <a:path h="4504761" w="6702945">
                  <a:moveTo>
                    <a:pt x="6578485" y="4504761"/>
                  </a:moveTo>
                  <a:lnTo>
                    <a:pt x="124460" y="4504761"/>
                  </a:lnTo>
                  <a:cubicBezTo>
                    <a:pt x="55880" y="4504761"/>
                    <a:pt x="0" y="4448882"/>
                    <a:pt x="0" y="43803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578485" y="0"/>
                  </a:lnTo>
                  <a:cubicBezTo>
                    <a:pt x="6647065" y="0"/>
                    <a:pt x="6702945" y="55880"/>
                    <a:pt x="6702945" y="124460"/>
                  </a:cubicBezTo>
                  <a:lnTo>
                    <a:pt x="6702945" y="4380302"/>
                  </a:lnTo>
                  <a:cubicBezTo>
                    <a:pt x="6702945" y="4448882"/>
                    <a:pt x="6647065" y="4504761"/>
                    <a:pt x="6578485" y="450476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97305" y="4482080"/>
            <a:ext cx="8952488" cy="5528594"/>
            <a:chOff x="0" y="0"/>
            <a:chExt cx="7361494" cy="4546079"/>
          </a:xfrm>
        </p:grpSpPr>
        <p:sp>
          <p:nvSpPr>
            <p:cNvPr name="Freeform 5" id="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7361494" cy="4546079"/>
            </a:xfrm>
            <a:custGeom>
              <a:avLst/>
              <a:gdLst/>
              <a:ahLst/>
              <a:cxnLst/>
              <a:rect r="r" b="b" t="t" l="l"/>
              <a:pathLst>
                <a:path h="4546079" w="7361494">
                  <a:moveTo>
                    <a:pt x="7237034" y="4546079"/>
                  </a:moveTo>
                  <a:lnTo>
                    <a:pt x="124460" y="4546079"/>
                  </a:lnTo>
                  <a:cubicBezTo>
                    <a:pt x="55880" y="4546079"/>
                    <a:pt x="0" y="4490199"/>
                    <a:pt x="0" y="44216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237034" y="0"/>
                  </a:lnTo>
                  <a:cubicBezTo>
                    <a:pt x="7305614" y="0"/>
                    <a:pt x="7361494" y="55880"/>
                    <a:pt x="7361494" y="124460"/>
                  </a:cubicBezTo>
                  <a:lnTo>
                    <a:pt x="7361494" y="4421619"/>
                  </a:lnTo>
                  <a:cubicBezTo>
                    <a:pt x="7361494" y="4490199"/>
                    <a:pt x="7305614" y="4546079"/>
                    <a:pt x="7237034" y="454607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557743" y="5086350"/>
            <a:ext cx="7589898" cy="4444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4"/>
              </a:lnSpc>
            </a:pPr>
            <a:r>
              <a:rPr lang="en-US" sz="2788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T</a:t>
            </a:r>
            <a:r>
              <a:rPr lang="en-US" sz="2788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e</a:t>
            </a:r>
            <a:r>
              <a:rPr lang="en-US" sz="2788" u="none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st Approach:</a:t>
            </a:r>
          </a:p>
          <a:p>
            <a:pPr algn="l">
              <a:lnSpc>
                <a:spcPts val="3904"/>
              </a:lnSpc>
            </a:pPr>
          </a:p>
          <a:p>
            <a:pPr algn="l">
              <a:lnSpc>
                <a:spcPts val="3904"/>
              </a:lnSpc>
            </a:pPr>
            <a:r>
              <a:rPr lang="en-US" sz="2788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• Use </a:t>
            </a:r>
            <a:r>
              <a:rPr lang="en-US" b="true" sz="2788">
                <a:solidFill>
                  <a:srgbClr val="0E2C4B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Selenium WebDriver</a:t>
            </a:r>
            <a:r>
              <a:rPr lang="en-US" sz="2788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 with </a:t>
            </a:r>
            <a:r>
              <a:rPr lang="en-US" b="true" sz="2788">
                <a:solidFill>
                  <a:srgbClr val="0E2C4B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Java</a:t>
            </a:r>
            <a:r>
              <a:rPr lang="en-US" sz="2788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 and </a:t>
            </a:r>
            <a:r>
              <a:rPr lang="en-US" b="true" sz="2788">
                <a:solidFill>
                  <a:srgbClr val="0E2C4B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TestNG</a:t>
            </a:r>
          </a:p>
          <a:p>
            <a:pPr algn="l">
              <a:lnSpc>
                <a:spcPts val="3904"/>
              </a:lnSpc>
            </a:pPr>
            <a:r>
              <a:rPr lang="en-US" sz="2788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• Apply </a:t>
            </a:r>
            <a:r>
              <a:rPr lang="en-US" b="true" sz="2788">
                <a:solidFill>
                  <a:srgbClr val="0E2C4B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Page Object Model (POM)</a:t>
            </a:r>
            <a:r>
              <a:rPr lang="en-US" sz="2788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 for maintainability</a:t>
            </a:r>
          </a:p>
          <a:p>
            <a:pPr algn="l">
              <a:lnSpc>
                <a:spcPts val="3904"/>
              </a:lnSpc>
            </a:pPr>
            <a:r>
              <a:rPr lang="en-US" sz="2788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• Execute tests on </a:t>
            </a:r>
            <a:r>
              <a:rPr lang="en-US" b="true" sz="2788">
                <a:solidFill>
                  <a:srgbClr val="0E2C4B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Microsoft Edge</a:t>
            </a:r>
            <a:r>
              <a:rPr lang="en-US" sz="2788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 browser</a:t>
            </a:r>
          </a:p>
          <a:p>
            <a:pPr algn="l">
              <a:lnSpc>
                <a:spcPts val="3904"/>
              </a:lnSpc>
            </a:pPr>
            <a:r>
              <a:rPr lang="en-US" sz="2788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• Report results by </a:t>
            </a:r>
            <a:r>
              <a:rPr lang="en-US" b="true" sz="2788">
                <a:solidFill>
                  <a:srgbClr val="0E2C4B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Allure report </a:t>
            </a:r>
          </a:p>
          <a:p>
            <a:pPr algn="l">
              <a:lnSpc>
                <a:spcPts val="3904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012652" y="5095875"/>
            <a:ext cx="8913001" cy="3133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9"/>
              </a:lnSpc>
            </a:pPr>
            <a:r>
              <a:rPr lang="en-US" sz="2535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T</a:t>
            </a:r>
            <a:r>
              <a:rPr lang="en-US" sz="2535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est Types:</a:t>
            </a:r>
          </a:p>
          <a:p>
            <a:pPr algn="l">
              <a:lnSpc>
                <a:spcPts val="3549"/>
              </a:lnSpc>
            </a:pPr>
          </a:p>
          <a:p>
            <a:pPr algn="l">
              <a:lnSpc>
                <a:spcPts val="3549"/>
              </a:lnSpc>
            </a:pPr>
            <a:r>
              <a:rPr lang="en-US" sz="2535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•     Functional Testing</a:t>
            </a:r>
          </a:p>
          <a:p>
            <a:pPr algn="l">
              <a:lnSpc>
                <a:spcPts val="3549"/>
              </a:lnSpc>
            </a:pPr>
            <a:r>
              <a:rPr lang="en-US" sz="2535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•     Regression Testing</a:t>
            </a:r>
          </a:p>
          <a:p>
            <a:pPr algn="l">
              <a:lnSpc>
                <a:spcPts val="3549"/>
              </a:lnSpc>
            </a:pPr>
            <a:r>
              <a:rPr lang="en-US" sz="2535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•     Negative Testing</a:t>
            </a:r>
          </a:p>
          <a:p>
            <a:pPr algn="l">
              <a:lnSpc>
                <a:spcPts val="3549"/>
              </a:lnSpc>
            </a:pPr>
          </a:p>
          <a:p>
            <a:pPr algn="l">
              <a:lnSpc>
                <a:spcPts val="3549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216778" y="0"/>
            <a:ext cx="8271829" cy="4190363"/>
            <a:chOff x="0" y="0"/>
            <a:chExt cx="8892454" cy="4504761"/>
          </a:xfrm>
        </p:grpSpPr>
        <p:sp>
          <p:nvSpPr>
            <p:cNvPr name="Freeform 9" id="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892454" cy="4504761"/>
            </a:xfrm>
            <a:custGeom>
              <a:avLst/>
              <a:gdLst/>
              <a:ahLst/>
              <a:cxnLst/>
              <a:rect r="r" b="b" t="t" l="l"/>
              <a:pathLst>
                <a:path h="4504761" w="8892454">
                  <a:moveTo>
                    <a:pt x="8767994" y="4504761"/>
                  </a:moveTo>
                  <a:lnTo>
                    <a:pt x="124460" y="4504761"/>
                  </a:lnTo>
                  <a:cubicBezTo>
                    <a:pt x="55880" y="4504761"/>
                    <a:pt x="0" y="4448882"/>
                    <a:pt x="0" y="43803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767994" y="0"/>
                  </a:lnTo>
                  <a:cubicBezTo>
                    <a:pt x="8836574" y="0"/>
                    <a:pt x="8892454" y="55880"/>
                    <a:pt x="8892454" y="124460"/>
                  </a:cubicBezTo>
                  <a:lnTo>
                    <a:pt x="8892454" y="4380302"/>
                  </a:lnTo>
                  <a:cubicBezTo>
                    <a:pt x="8892454" y="4448882"/>
                    <a:pt x="8836574" y="4504761"/>
                    <a:pt x="8767994" y="450476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557743" y="217135"/>
            <a:ext cx="7589898" cy="2958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4"/>
              </a:lnSpc>
            </a:pPr>
            <a:r>
              <a:rPr lang="en-US" sz="2788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T</a:t>
            </a:r>
            <a:r>
              <a:rPr lang="en-US" sz="2788" u="none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o</a:t>
            </a:r>
            <a:r>
              <a:rPr lang="en-US" sz="2788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ol</a:t>
            </a:r>
            <a:r>
              <a:rPr lang="en-US" sz="2788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s:</a:t>
            </a:r>
          </a:p>
          <a:p>
            <a:pPr algn="l">
              <a:lnSpc>
                <a:spcPts val="3904"/>
              </a:lnSpc>
            </a:pPr>
            <a:r>
              <a:rPr lang="en-US" sz="2788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•     Selenium WebDriver</a:t>
            </a:r>
          </a:p>
          <a:p>
            <a:pPr algn="l">
              <a:lnSpc>
                <a:spcPts val="3904"/>
              </a:lnSpc>
            </a:pPr>
            <a:r>
              <a:rPr lang="en-US" sz="2788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•     Java</a:t>
            </a:r>
          </a:p>
          <a:p>
            <a:pPr algn="l">
              <a:lnSpc>
                <a:spcPts val="3904"/>
              </a:lnSpc>
            </a:pPr>
            <a:r>
              <a:rPr lang="en-US" sz="2788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•     TestNG</a:t>
            </a:r>
          </a:p>
          <a:p>
            <a:pPr algn="l">
              <a:lnSpc>
                <a:spcPts val="3904"/>
              </a:lnSpc>
            </a:pPr>
            <a:r>
              <a:rPr lang="en-US" sz="2788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•     Microsoft Edge WebDriver</a:t>
            </a:r>
          </a:p>
          <a:p>
            <a:pPr algn="l">
              <a:lnSpc>
                <a:spcPts val="3904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8697305" y="0"/>
            <a:ext cx="8271829" cy="4190363"/>
            <a:chOff x="0" y="0"/>
            <a:chExt cx="8892454" cy="4504761"/>
          </a:xfrm>
        </p:grpSpPr>
        <p:sp>
          <p:nvSpPr>
            <p:cNvPr name="Freeform 12" id="1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892454" cy="4504761"/>
            </a:xfrm>
            <a:custGeom>
              <a:avLst/>
              <a:gdLst/>
              <a:ahLst/>
              <a:cxnLst/>
              <a:rect r="r" b="b" t="t" l="l"/>
              <a:pathLst>
                <a:path h="4504761" w="8892454">
                  <a:moveTo>
                    <a:pt x="8767994" y="4504761"/>
                  </a:moveTo>
                  <a:lnTo>
                    <a:pt x="124460" y="4504761"/>
                  </a:lnTo>
                  <a:cubicBezTo>
                    <a:pt x="55880" y="4504761"/>
                    <a:pt x="0" y="4448882"/>
                    <a:pt x="0" y="43803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767994" y="0"/>
                  </a:lnTo>
                  <a:cubicBezTo>
                    <a:pt x="8836574" y="0"/>
                    <a:pt x="8892454" y="55880"/>
                    <a:pt x="8892454" y="124460"/>
                  </a:cubicBezTo>
                  <a:lnTo>
                    <a:pt x="8892454" y="4380302"/>
                  </a:lnTo>
                  <a:cubicBezTo>
                    <a:pt x="8892454" y="4448882"/>
                    <a:pt x="8836574" y="4504761"/>
                    <a:pt x="8767994" y="450476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9012652" y="217135"/>
            <a:ext cx="7589898" cy="3453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4"/>
              </a:lnSpc>
            </a:pPr>
            <a:r>
              <a:rPr lang="en-US" sz="2788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Te</a:t>
            </a:r>
            <a:r>
              <a:rPr lang="en-US" sz="2788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st Deliverables:</a:t>
            </a:r>
          </a:p>
          <a:p>
            <a:pPr algn="l">
              <a:lnSpc>
                <a:spcPts val="3904"/>
              </a:lnSpc>
            </a:pPr>
          </a:p>
          <a:p>
            <a:pPr algn="l">
              <a:lnSpc>
                <a:spcPts val="3904"/>
              </a:lnSpc>
            </a:pPr>
            <a:r>
              <a:rPr lang="en-US" sz="2788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•      Automation Scripts (Java)</a:t>
            </a:r>
          </a:p>
          <a:p>
            <a:pPr algn="l">
              <a:lnSpc>
                <a:spcPts val="3904"/>
              </a:lnSpc>
            </a:pPr>
            <a:r>
              <a:rPr lang="en-US" sz="2788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•     Test Cases (TestNG format)</a:t>
            </a:r>
          </a:p>
          <a:p>
            <a:pPr algn="l">
              <a:lnSpc>
                <a:spcPts val="3904"/>
              </a:lnSpc>
            </a:pPr>
            <a:r>
              <a:rPr lang="en-US" sz="2788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•     Test Execution Reports</a:t>
            </a:r>
          </a:p>
          <a:p>
            <a:pPr algn="l">
              <a:lnSpc>
                <a:spcPts val="3904"/>
              </a:lnSpc>
            </a:pPr>
          </a:p>
          <a:p>
            <a:pPr algn="l">
              <a:lnSpc>
                <a:spcPts val="3904"/>
              </a:lnSpc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17512903" y="9461500"/>
            <a:ext cx="825500" cy="825500"/>
            <a:chOff x="0" y="0"/>
            <a:chExt cx="660400" cy="660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60400" cy="660400"/>
            </a:xfrm>
            <a:custGeom>
              <a:avLst/>
              <a:gdLst/>
              <a:ahLst/>
              <a:cxnLst/>
              <a:rect r="r" b="b" t="t" l="l"/>
              <a:pathLst>
                <a:path h="660400" w="660400">
                  <a:moveTo>
                    <a:pt x="5359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35940"/>
                  </a:lnTo>
                  <a:cubicBezTo>
                    <a:pt x="660400" y="604520"/>
                    <a:pt x="604520" y="660400"/>
                    <a:pt x="535940" y="660400"/>
                  </a:cubicBezTo>
                  <a:close/>
                </a:path>
              </a:pathLst>
            </a:custGeom>
            <a:solidFill>
              <a:srgbClr val="ED601D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7512903" y="9546049"/>
            <a:ext cx="625439" cy="589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3"/>
              </a:lnSpc>
              <a:spcBef>
                <a:spcPct val="0"/>
              </a:spcBef>
            </a:pPr>
            <a:r>
              <a:rPr lang="en-US" sz="3452">
                <a:solidFill>
                  <a:srgbClr val="000000"/>
                </a:solidFill>
                <a:latin typeface="Muli Regular"/>
                <a:ea typeface="Muli Regular"/>
                <a:cs typeface="Muli Regular"/>
                <a:sym typeface="Muli Regular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8057" y="4116981"/>
            <a:ext cx="17135440" cy="4452552"/>
            <a:chOff x="0" y="0"/>
            <a:chExt cx="13213017" cy="3433332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3213018" cy="3433332"/>
            </a:xfrm>
            <a:custGeom>
              <a:avLst/>
              <a:gdLst/>
              <a:ahLst/>
              <a:cxnLst/>
              <a:rect r="r" b="b" t="t" l="l"/>
              <a:pathLst>
                <a:path h="3433332" w="13213018">
                  <a:moveTo>
                    <a:pt x="13088558" y="3433332"/>
                  </a:moveTo>
                  <a:lnTo>
                    <a:pt x="124460" y="3433332"/>
                  </a:lnTo>
                  <a:cubicBezTo>
                    <a:pt x="55880" y="3433332"/>
                    <a:pt x="0" y="3377452"/>
                    <a:pt x="0" y="330887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088558" y="0"/>
                  </a:lnTo>
                  <a:cubicBezTo>
                    <a:pt x="13157138" y="0"/>
                    <a:pt x="13213018" y="55880"/>
                    <a:pt x="13213018" y="124460"/>
                  </a:cubicBezTo>
                  <a:lnTo>
                    <a:pt x="13213018" y="3308872"/>
                  </a:lnTo>
                  <a:cubicBezTo>
                    <a:pt x="13213018" y="3377452"/>
                    <a:pt x="13157138" y="3433332"/>
                    <a:pt x="13088558" y="3433332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112482" y="3150539"/>
            <a:ext cx="1567365" cy="1583578"/>
            <a:chOff x="0" y="0"/>
            <a:chExt cx="2089820" cy="21114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1729914"/>
              <a:ext cx="1851477" cy="365667"/>
            </a:xfrm>
            <a:custGeom>
              <a:avLst/>
              <a:gdLst/>
              <a:ahLst/>
              <a:cxnLst/>
              <a:rect r="r" b="b" t="t" l="l"/>
              <a:pathLst>
                <a:path h="365667" w="1851477">
                  <a:moveTo>
                    <a:pt x="0" y="0"/>
                  </a:moveTo>
                  <a:lnTo>
                    <a:pt x="1851477" y="0"/>
                  </a:lnTo>
                  <a:lnTo>
                    <a:pt x="1851477" y="365667"/>
                  </a:lnTo>
                  <a:lnTo>
                    <a:pt x="0" y="3656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5000"/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99939" y="0"/>
              <a:ext cx="1389881" cy="2111437"/>
            </a:xfrm>
            <a:custGeom>
              <a:avLst/>
              <a:gdLst/>
              <a:ahLst/>
              <a:cxnLst/>
              <a:rect r="r" b="b" t="t" l="l"/>
              <a:pathLst>
                <a:path h="2111437" w="1389881">
                  <a:moveTo>
                    <a:pt x="0" y="0"/>
                  </a:moveTo>
                  <a:lnTo>
                    <a:pt x="1389881" y="0"/>
                  </a:lnTo>
                  <a:lnTo>
                    <a:pt x="1389881" y="2111437"/>
                  </a:lnTo>
                  <a:lnTo>
                    <a:pt x="0" y="2111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1028700"/>
            <a:ext cx="12084767" cy="1733112"/>
            <a:chOff x="0" y="0"/>
            <a:chExt cx="16113022" cy="231081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16113022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 b="true">
                  <a:solidFill>
                    <a:srgbClr val="0E2C4B"/>
                  </a:solidFill>
                  <a:latin typeface="Muli Bold Bold"/>
                  <a:ea typeface="Muli Bold Bold"/>
                  <a:cs typeface="Muli Bold Bold"/>
                  <a:sym typeface="Muli Bold Bold"/>
                </a:rPr>
                <a:t>Tes</a:t>
              </a:r>
              <a:r>
                <a:rPr lang="en-US" b="true" sz="7000">
                  <a:solidFill>
                    <a:srgbClr val="0E2C4B"/>
                  </a:solidFill>
                  <a:latin typeface="Muli Bold Bold"/>
                  <a:ea typeface="Muli Bold Bold"/>
                  <a:cs typeface="Muli Bold Bold"/>
                  <a:sym typeface="Muli Bold Bold"/>
                </a:rPr>
                <a:t>t Case </a:t>
              </a:r>
              <a:r>
                <a:rPr lang="en-US" b="true" sz="7000">
                  <a:solidFill>
                    <a:srgbClr val="ED601D"/>
                  </a:solidFill>
                  <a:latin typeface="Muli Bold Bold"/>
                  <a:ea typeface="Muli Bold Bold"/>
                  <a:cs typeface="Muli Bold Bold"/>
                  <a:sym typeface="Muli Bold Bold"/>
                </a:rPr>
                <a:t>Development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761542"/>
              <a:ext cx="16113022" cy="549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6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94042" y="5065694"/>
            <a:ext cx="16735671" cy="2284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78"/>
              </a:lnSpc>
            </a:pPr>
            <a:r>
              <a:rPr lang="en-US" sz="3270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 develo</a:t>
            </a:r>
            <a:r>
              <a:rPr lang="en-US" sz="3270" u="none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p</a:t>
            </a:r>
            <a:r>
              <a:rPr lang="en-US" sz="3270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ed</a:t>
            </a:r>
            <a:r>
              <a:rPr lang="en-US" sz="3270" u="none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 end-to-end test scenarios to</a:t>
            </a:r>
          </a:p>
          <a:p>
            <a:pPr algn="l">
              <a:lnSpc>
                <a:spcPts val="4578"/>
              </a:lnSpc>
            </a:pPr>
            <a:r>
              <a:rPr lang="en-US" sz="3270" u="none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 ensure that the entire user journey from logging in to</a:t>
            </a:r>
          </a:p>
          <a:p>
            <a:pPr algn="l">
              <a:lnSpc>
                <a:spcPts val="4578"/>
              </a:lnSpc>
            </a:pPr>
            <a:r>
              <a:rPr lang="en-US" sz="3270" u="none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 completing an order works correctly under different conditions.</a:t>
            </a:r>
          </a:p>
          <a:p>
            <a:pPr algn="l">
              <a:lnSpc>
                <a:spcPts val="4578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17462500" y="9461500"/>
            <a:ext cx="825500" cy="825500"/>
            <a:chOff x="0" y="0"/>
            <a:chExt cx="660400" cy="660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0400" cy="660400"/>
            </a:xfrm>
            <a:custGeom>
              <a:avLst/>
              <a:gdLst/>
              <a:ahLst/>
              <a:cxnLst/>
              <a:rect r="r" b="b" t="t" l="l"/>
              <a:pathLst>
                <a:path h="660400" w="660400">
                  <a:moveTo>
                    <a:pt x="5359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35940"/>
                  </a:lnTo>
                  <a:cubicBezTo>
                    <a:pt x="660400" y="604520"/>
                    <a:pt x="604520" y="660400"/>
                    <a:pt x="535940" y="660400"/>
                  </a:cubicBezTo>
                  <a:close/>
                </a:path>
              </a:pathLst>
            </a:custGeom>
            <a:solidFill>
              <a:srgbClr val="ED601D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7462500" y="9546049"/>
            <a:ext cx="675842" cy="589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3"/>
              </a:lnSpc>
              <a:spcBef>
                <a:spcPct val="0"/>
              </a:spcBef>
            </a:pPr>
            <a:r>
              <a:rPr lang="en-US" sz="3452">
                <a:solidFill>
                  <a:srgbClr val="000000"/>
                </a:solidFill>
                <a:latin typeface="Muli Regular"/>
                <a:ea typeface="Muli Regular"/>
                <a:cs typeface="Muli Regular"/>
                <a:sym typeface="Muli Regular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16778" y="0"/>
            <a:ext cx="8271829" cy="9959028"/>
            <a:chOff x="0" y="0"/>
            <a:chExt cx="6702945" cy="8070140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6702945" cy="8070140"/>
            </a:xfrm>
            <a:custGeom>
              <a:avLst/>
              <a:gdLst/>
              <a:ahLst/>
              <a:cxnLst/>
              <a:rect r="r" b="b" t="t" l="l"/>
              <a:pathLst>
                <a:path h="8070140" w="6702945">
                  <a:moveTo>
                    <a:pt x="6578485" y="8070140"/>
                  </a:moveTo>
                  <a:lnTo>
                    <a:pt x="124460" y="8070140"/>
                  </a:lnTo>
                  <a:cubicBezTo>
                    <a:pt x="55880" y="8070140"/>
                    <a:pt x="0" y="8014260"/>
                    <a:pt x="0" y="79456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578485" y="0"/>
                  </a:lnTo>
                  <a:cubicBezTo>
                    <a:pt x="6647065" y="0"/>
                    <a:pt x="6702945" y="55880"/>
                    <a:pt x="6702945" y="124460"/>
                  </a:cubicBezTo>
                  <a:lnTo>
                    <a:pt x="6702945" y="7945680"/>
                  </a:lnTo>
                  <a:cubicBezTo>
                    <a:pt x="6702945" y="8014260"/>
                    <a:pt x="6647065" y="8070140"/>
                    <a:pt x="6578485" y="80701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697305" y="4482080"/>
            <a:ext cx="8952488" cy="5528594"/>
            <a:chOff x="0" y="0"/>
            <a:chExt cx="7361494" cy="4546079"/>
          </a:xfrm>
        </p:grpSpPr>
        <p:sp>
          <p:nvSpPr>
            <p:cNvPr name="Freeform 5" id="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7361494" cy="4546079"/>
            </a:xfrm>
            <a:custGeom>
              <a:avLst/>
              <a:gdLst/>
              <a:ahLst/>
              <a:cxnLst/>
              <a:rect r="r" b="b" t="t" l="l"/>
              <a:pathLst>
                <a:path h="4546079" w="7361494">
                  <a:moveTo>
                    <a:pt x="7237034" y="4546079"/>
                  </a:moveTo>
                  <a:lnTo>
                    <a:pt x="124460" y="4546079"/>
                  </a:lnTo>
                  <a:cubicBezTo>
                    <a:pt x="55880" y="4546079"/>
                    <a:pt x="0" y="4490199"/>
                    <a:pt x="0" y="44216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237034" y="0"/>
                  </a:lnTo>
                  <a:cubicBezTo>
                    <a:pt x="7305614" y="0"/>
                    <a:pt x="7361494" y="55880"/>
                    <a:pt x="7361494" y="124460"/>
                  </a:cubicBezTo>
                  <a:lnTo>
                    <a:pt x="7361494" y="4421619"/>
                  </a:lnTo>
                  <a:cubicBezTo>
                    <a:pt x="7361494" y="4490199"/>
                    <a:pt x="7305614" y="4546079"/>
                    <a:pt x="7237034" y="454607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16778" y="0"/>
            <a:ext cx="8271829" cy="4190363"/>
            <a:chOff x="0" y="0"/>
            <a:chExt cx="8892454" cy="4504761"/>
          </a:xfrm>
        </p:grpSpPr>
        <p:sp>
          <p:nvSpPr>
            <p:cNvPr name="Freeform 7" id="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8892454" cy="4504761"/>
            </a:xfrm>
            <a:custGeom>
              <a:avLst/>
              <a:gdLst/>
              <a:ahLst/>
              <a:cxnLst/>
              <a:rect r="r" b="b" t="t" l="l"/>
              <a:pathLst>
                <a:path h="4504761" w="8892454">
                  <a:moveTo>
                    <a:pt x="8767994" y="4504761"/>
                  </a:moveTo>
                  <a:lnTo>
                    <a:pt x="124460" y="4504761"/>
                  </a:lnTo>
                  <a:cubicBezTo>
                    <a:pt x="55880" y="4504761"/>
                    <a:pt x="0" y="4448882"/>
                    <a:pt x="0" y="43803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767994" y="0"/>
                  </a:lnTo>
                  <a:cubicBezTo>
                    <a:pt x="8836574" y="0"/>
                    <a:pt x="8892454" y="55880"/>
                    <a:pt x="8892454" y="124460"/>
                  </a:cubicBezTo>
                  <a:lnTo>
                    <a:pt x="8892454" y="4380302"/>
                  </a:lnTo>
                  <a:cubicBezTo>
                    <a:pt x="8892454" y="4448882"/>
                    <a:pt x="8836574" y="4504761"/>
                    <a:pt x="8767994" y="450476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557743" y="198085"/>
            <a:ext cx="7745696" cy="9314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8"/>
              </a:lnSpc>
            </a:pPr>
            <a:r>
              <a:rPr lang="en-US" sz="3777">
                <a:solidFill>
                  <a:srgbClr val="ED601D"/>
                </a:solidFill>
                <a:latin typeface="Muli Regular"/>
                <a:ea typeface="Muli Regular"/>
                <a:cs typeface="Muli Regular"/>
                <a:sym typeface="Muli Regular"/>
              </a:rPr>
              <a:t>Scenario 1</a:t>
            </a:r>
          </a:p>
          <a:p>
            <a:pPr algn="l">
              <a:lnSpc>
                <a:spcPts val="5288"/>
              </a:lnSpc>
            </a:pPr>
            <a:r>
              <a:rPr lang="en-US" sz="3777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1.Login with Valid Credentials</a:t>
            </a:r>
          </a:p>
          <a:p>
            <a:pPr algn="l">
              <a:lnSpc>
                <a:spcPts val="5288"/>
              </a:lnSpc>
            </a:pPr>
            <a:r>
              <a:rPr lang="en-US" sz="3777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2.Add Multiple Products to Cart</a:t>
            </a:r>
          </a:p>
          <a:p>
            <a:pPr algn="l">
              <a:lnSpc>
                <a:spcPts val="5288"/>
              </a:lnSpc>
            </a:pPr>
            <a:r>
              <a:rPr lang="en-US" sz="3777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3.Open Cart and Verify Products are Added</a:t>
            </a:r>
          </a:p>
          <a:p>
            <a:pPr algn="l">
              <a:lnSpc>
                <a:spcPts val="5288"/>
              </a:lnSpc>
            </a:pPr>
            <a:r>
              <a:rPr lang="en-US" sz="3777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4.Proceed to Checkout Step One and Fill Required Info</a:t>
            </a:r>
          </a:p>
          <a:p>
            <a:pPr algn="l">
              <a:lnSpc>
                <a:spcPts val="5288"/>
              </a:lnSpc>
            </a:pPr>
            <a:r>
              <a:rPr lang="en-US" sz="3777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5.Navigate to Checkout Step Two and Finish the Order</a:t>
            </a:r>
          </a:p>
          <a:p>
            <a:pPr algn="l">
              <a:lnSpc>
                <a:spcPts val="5288"/>
              </a:lnSpc>
            </a:pPr>
            <a:r>
              <a:rPr lang="en-US" sz="3777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6.Verify Order Completion Message on Checkout Complete Page</a:t>
            </a:r>
          </a:p>
          <a:p>
            <a:pPr algn="l">
              <a:lnSpc>
                <a:spcPts val="5288"/>
              </a:lnSpc>
            </a:pPr>
            <a:r>
              <a:rPr lang="en-US" sz="3777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7.Click "Back Home " and Confirm Return to Inventory (Home) Page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697305" y="0"/>
            <a:ext cx="9441929" cy="10010675"/>
            <a:chOff x="0" y="0"/>
            <a:chExt cx="10150346" cy="10761763"/>
          </a:xfrm>
        </p:grpSpPr>
        <p:sp>
          <p:nvSpPr>
            <p:cNvPr name="Freeform 10" id="1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0150346" cy="10761763"/>
            </a:xfrm>
            <a:custGeom>
              <a:avLst/>
              <a:gdLst/>
              <a:ahLst/>
              <a:cxnLst/>
              <a:rect r="r" b="b" t="t" l="l"/>
              <a:pathLst>
                <a:path h="10761763" w="10150346">
                  <a:moveTo>
                    <a:pt x="10025886" y="10761763"/>
                  </a:moveTo>
                  <a:lnTo>
                    <a:pt x="124460" y="10761763"/>
                  </a:lnTo>
                  <a:cubicBezTo>
                    <a:pt x="55880" y="10761763"/>
                    <a:pt x="0" y="10705884"/>
                    <a:pt x="0" y="1063730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025886" y="0"/>
                  </a:lnTo>
                  <a:cubicBezTo>
                    <a:pt x="10094466" y="0"/>
                    <a:pt x="10150346" y="55880"/>
                    <a:pt x="10150346" y="124460"/>
                  </a:cubicBezTo>
                  <a:lnTo>
                    <a:pt x="10150346" y="10637303"/>
                  </a:lnTo>
                  <a:cubicBezTo>
                    <a:pt x="10150346" y="10705884"/>
                    <a:pt x="10094466" y="10761763"/>
                    <a:pt x="10025886" y="10761763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915144" y="188560"/>
            <a:ext cx="8891446" cy="9514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2"/>
              </a:lnSpc>
            </a:pPr>
            <a:r>
              <a:rPr lang="en-US" sz="4144">
                <a:solidFill>
                  <a:srgbClr val="ED601D"/>
                </a:solidFill>
                <a:latin typeface="Muli Regular"/>
                <a:ea typeface="Muli Regular"/>
                <a:cs typeface="Muli Regular"/>
                <a:sym typeface="Muli Regular"/>
              </a:rPr>
              <a:t>Scenario 2</a:t>
            </a:r>
          </a:p>
          <a:p>
            <a:pPr algn="l">
              <a:lnSpc>
                <a:spcPts val="5802"/>
              </a:lnSpc>
            </a:pPr>
            <a:r>
              <a:rPr lang="en-US" sz="4144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1.Login with Valid Credentials</a:t>
            </a:r>
          </a:p>
          <a:p>
            <a:pPr algn="l">
              <a:lnSpc>
                <a:spcPts val="5802"/>
              </a:lnSpc>
            </a:pPr>
            <a:r>
              <a:rPr lang="en-US" sz="4144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2.Add Product to Cart and Remove It</a:t>
            </a:r>
          </a:p>
          <a:p>
            <a:pPr algn="l">
              <a:lnSpc>
                <a:spcPts val="5802"/>
              </a:lnSpc>
            </a:pPr>
            <a:r>
              <a:rPr lang="en-US" sz="4144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3.Continue Shopping and Add New Item</a:t>
            </a:r>
          </a:p>
          <a:p>
            <a:pPr algn="l">
              <a:lnSpc>
                <a:spcPts val="5802"/>
              </a:lnSpc>
            </a:pPr>
            <a:r>
              <a:rPr lang="en-US" sz="4144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4.Verify Cart Update</a:t>
            </a:r>
          </a:p>
          <a:p>
            <a:pPr algn="l">
              <a:lnSpc>
                <a:spcPts val="5802"/>
              </a:lnSpc>
            </a:pPr>
            <a:r>
              <a:rPr lang="en-US" sz="4144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5.Proceed to Checkout with Modified Cart</a:t>
            </a:r>
          </a:p>
          <a:p>
            <a:pPr algn="l">
              <a:lnSpc>
                <a:spcPts val="5802"/>
              </a:lnSpc>
            </a:pPr>
            <a:r>
              <a:rPr lang="en-US" sz="4144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6.Complete Checkout Successfully</a:t>
            </a:r>
          </a:p>
          <a:p>
            <a:pPr algn="l">
              <a:lnSpc>
                <a:spcPts val="5802"/>
              </a:lnSpc>
            </a:pPr>
            <a:r>
              <a:rPr lang="en-US" sz="4144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7.Verify Order Completion Message</a:t>
            </a:r>
          </a:p>
          <a:p>
            <a:pPr algn="l">
              <a:lnSpc>
                <a:spcPts val="5802"/>
              </a:lnSpc>
            </a:pPr>
            <a:r>
              <a:rPr lang="en-US" sz="4144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8.Return to Product Page</a:t>
            </a:r>
          </a:p>
          <a:p>
            <a:pPr algn="l">
              <a:lnSpc>
                <a:spcPts val="5802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17462500" y="9461500"/>
            <a:ext cx="825500" cy="825500"/>
            <a:chOff x="0" y="0"/>
            <a:chExt cx="660400" cy="660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60400" cy="660400"/>
            </a:xfrm>
            <a:custGeom>
              <a:avLst/>
              <a:gdLst/>
              <a:ahLst/>
              <a:cxnLst/>
              <a:rect r="r" b="b" t="t" l="l"/>
              <a:pathLst>
                <a:path h="660400" w="660400">
                  <a:moveTo>
                    <a:pt x="5359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35940"/>
                  </a:lnTo>
                  <a:cubicBezTo>
                    <a:pt x="660400" y="604520"/>
                    <a:pt x="604520" y="660400"/>
                    <a:pt x="535940" y="660400"/>
                  </a:cubicBezTo>
                  <a:close/>
                </a:path>
              </a:pathLst>
            </a:custGeom>
            <a:solidFill>
              <a:srgbClr val="ED601D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7462500" y="9546049"/>
            <a:ext cx="675842" cy="589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3"/>
              </a:lnSpc>
              <a:spcBef>
                <a:spcPct val="0"/>
              </a:spcBef>
            </a:pPr>
            <a:r>
              <a:rPr lang="en-US" sz="3452">
                <a:solidFill>
                  <a:srgbClr val="000000"/>
                </a:solidFill>
                <a:latin typeface="Muli Regular"/>
                <a:ea typeface="Muli Regular"/>
                <a:cs typeface="Muli Regular"/>
                <a:sym typeface="Muli Regular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8057" y="4116981"/>
            <a:ext cx="17135440" cy="5622653"/>
            <a:chOff x="0" y="0"/>
            <a:chExt cx="13213017" cy="4335588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3213018" cy="4335588"/>
            </a:xfrm>
            <a:custGeom>
              <a:avLst/>
              <a:gdLst/>
              <a:ahLst/>
              <a:cxnLst/>
              <a:rect r="r" b="b" t="t" l="l"/>
              <a:pathLst>
                <a:path h="4335588" w="13213018">
                  <a:moveTo>
                    <a:pt x="13088558" y="4335588"/>
                  </a:moveTo>
                  <a:lnTo>
                    <a:pt x="124460" y="4335588"/>
                  </a:lnTo>
                  <a:cubicBezTo>
                    <a:pt x="55880" y="4335588"/>
                    <a:pt x="0" y="4279708"/>
                    <a:pt x="0" y="421112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088558" y="0"/>
                  </a:lnTo>
                  <a:cubicBezTo>
                    <a:pt x="13157138" y="0"/>
                    <a:pt x="13213018" y="55880"/>
                    <a:pt x="13213018" y="124460"/>
                  </a:cubicBezTo>
                  <a:lnTo>
                    <a:pt x="13213018" y="4211128"/>
                  </a:lnTo>
                  <a:cubicBezTo>
                    <a:pt x="13213018" y="4279708"/>
                    <a:pt x="13157138" y="4335588"/>
                    <a:pt x="13088558" y="433558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7982664" y="2761812"/>
            <a:ext cx="1567365" cy="1583578"/>
            <a:chOff x="0" y="0"/>
            <a:chExt cx="2089820" cy="21114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1729914"/>
              <a:ext cx="1851477" cy="365667"/>
            </a:xfrm>
            <a:custGeom>
              <a:avLst/>
              <a:gdLst/>
              <a:ahLst/>
              <a:cxnLst/>
              <a:rect r="r" b="b" t="t" l="l"/>
              <a:pathLst>
                <a:path h="365667" w="1851477">
                  <a:moveTo>
                    <a:pt x="0" y="0"/>
                  </a:moveTo>
                  <a:lnTo>
                    <a:pt x="1851477" y="0"/>
                  </a:lnTo>
                  <a:lnTo>
                    <a:pt x="1851477" y="365667"/>
                  </a:lnTo>
                  <a:lnTo>
                    <a:pt x="0" y="3656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5000"/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99939" y="0"/>
              <a:ext cx="1389881" cy="2111437"/>
            </a:xfrm>
            <a:custGeom>
              <a:avLst/>
              <a:gdLst/>
              <a:ahLst/>
              <a:cxnLst/>
              <a:rect r="r" b="b" t="t" l="l"/>
              <a:pathLst>
                <a:path h="2111437" w="1389881">
                  <a:moveTo>
                    <a:pt x="0" y="0"/>
                  </a:moveTo>
                  <a:lnTo>
                    <a:pt x="1389881" y="0"/>
                  </a:lnTo>
                  <a:lnTo>
                    <a:pt x="1389881" y="2111437"/>
                  </a:lnTo>
                  <a:lnTo>
                    <a:pt x="0" y="2111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5608730" y="1028700"/>
            <a:ext cx="12084767" cy="1733112"/>
            <a:chOff x="0" y="0"/>
            <a:chExt cx="16113022" cy="231081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16113022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 b="true">
                  <a:solidFill>
                    <a:srgbClr val="0E2C4B"/>
                  </a:solidFill>
                  <a:latin typeface="Muli Bold Bold"/>
                  <a:ea typeface="Muli Bold Bold"/>
                  <a:cs typeface="Muli Bold Bold"/>
                  <a:sym typeface="Muli Bold Bold"/>
                </a:rPr>
                <a:t>Tes</a:t>
              </a:r>
              <a:r>
                <a:rPr lang="en-US" b="true" sz="7000">
                  <a:solidFill>
                    <a:srgbClr val="0E2C4B"/>
                  </a:solidFill>
                  <a:latin typeface="Muli Bold Bold"/>
                  <a:ea typeface="Muli Bold Bold"/>
                  <a:cs typeface="Muli Bold Bold"/>
                  <a:sym typeface="Muli Bold Bold"/>
                </a:rPr>
                <a:t>t </a:t>
              </a:r>
              <a:r>
                <a:rPr lang="en-US" b="true" sz="7000">
                  <a:solidFill>
                    <a:srgbClr val="ED601D"/>
                  </a:solidFill>
                  <a:latin typeface="Muli Bold Bold"/>
                  <a:ea typeface="Muli Bold Bold"/>
                  <a:cs typeface="Muli Bold Bold"/>
                  <a:sym typeface="Muli Bold Bold"/>
                </a:rPr>
                <a:t>Execution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761542"/>
              <a:ext cx="16113022" cy="549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6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8700" y="4407513"/>
            <a:ext cx="16735671" cy="4595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78"/>
              </a:lnSpc>
            </a:pPr>
            <a:r>
              <a:rPr lang="en-US" sz="3270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• Test Type: Automat</a:t>
            </a:r>
            <a:r>
              <a:rPr lang="en-US" sz="3270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ed</a:t>
            </a:r>
            <a:r>
              <a:rPr lang="en-US" sz="3270" u="none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 Functional Testing</a:t>
            </a:r>
          </a:p>
          <a:p>
            <a:pPr algn="l">
              <a:lnSpc>
                <a:spcPts val="4578"/>
              </a:lnSpc>
            </a:pPr>
            <a:r>
              <a:rPr lang="en-US" sz="3270" u="none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• Application Under Test (AUT): </a:t>
            </a:r>
            <a:r>
              <a:rPr lang="en-US" sz="3270" u="sng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  <a:hlinkClick r:id="rId4" tooltip="https://www.saucedemo.com"/>
              </a:rPr>
              <a:t>SauceDemo Website</a:t>
            </a:r>
          </a:p>
          <a:p>
            <a:pPr algn="l">
              <a:lnSpc>
                <a:spcPts val="4578"/>
              </a:lnSpc>
            </a:pPr>
            <a:r>
              <a:rPr lang="en-US" sz="3270" u="none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• Framework Used: TestNG + Selenium WebDriver</a:t>
            </a:r>
          </a:p>
          <a:p>
            <a:pPr algn="l">
              <a:lnSpc>
                <a:spcPts val="4578"/>
              </a:lnSpc>
            </a:pPr>
            <a:r>
              <a:rPr lang="en-US" sz="3270" u="none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• Programming Language: Java</a:t>
            </a:r>
          </a:p>
          <a:p>
            <a:pPr algn="l">
              <a:lnSpc>
                <a:spcPts val="4578"/>
              </a:lnSpc>
            </a:pPr>
            <a:r>
              <a:rPr lang="en-US" sz="3270" u="none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• Browser Used: Chrome</a:t>
            </a:r>
          </a:p>
          <a:p>
            <a:pPr algn="l">
              <a:lnSpc>
                <a:spcPts val="4578"/>
              </a:lnSpc>
            </a:pPr>
            <a:r>
              <a:rPr lang="en-US" sz="3270" u="none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• Test Execution Tool: TestNG via IntelliJ IDEA</a:t>
            </a:r>
          </a:p>
          <a:p>
            <a:pPr algn="l">
              <a:lnSpc>
                <a:spcPts val="4578"/>
              </a:lnSpc>
            </a:pPr>
            <a:r>
              <a:rPr lang="en-US" sz="3270" u="none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• Operating System: Windows 11</a:t>
            </a:r>
          </a:p>
          <a:p>
            <a:pPr algn="l">
              <a:lnSpc>
                <a:spcPts val="4578"/>
              </a:lnSpc>
            </a:pPr>
            <a:r>
              <a:rPr lang="en-US" sz="3270" u="none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Execution Environment: Local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7462500" y="9461500"/>
            <a:ext cx="825500" cy="825500"/>
            <a:chOff x="0" y="0"/>
            <a:chExt cx="660400" cy="660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0400" cy="660400"/>
            </a:xfrm>
            <a:custGeom>
              <a:avLst/>
              <a:gdLst/>
              <a:ahLst/>
              <a:cxnLst/>
              <a:rect r="r" b="b" t="t" l="l"/>
              <a:pathLst>
                <a:path h="660400" w="660400">
                  <a:moveTo>
                    <a:pt x="5359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35940"/>
                  </a:lnTo>
                  <a:cubicBezTo>
                    <a:pt x="660400" y="604520"/>
                    <a:pt x="604520" y="660400"/>
                    <a:pt x="535940" y="660400"/>
                  </a:cubicBezTo>
                  <a:close/>
                </a:path>
              </a:pathLst>
            </a:custGeom>
            <a:solidFill>
              <a:srgbClr val="ED601D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7462500" y="9546049"/>
            <a:ext cx="675842" cy="589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3"/>
              </a:lnSpc>
              <a:spcBef>
                <a:spcPct val="0"/>
              </a:spcBef>
            </a:pPr>
            <a:r>
              <a:rPr lang="en-US" sz="3452">
                <a:solidFill>
                  <a:srgbClr val="000000"/>
                </a:solidFill>
                <a:latin typeface="Muli Regular"/>
                <a:ea typeface="Muli Regular"/>
                <a:cs typeface="Muli Regular"/>
                <a:sym typeface="Muli Regular"/>
              </a:rPr>
              <a:t>18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1651113" y="4345390"/>
            <a:ext cx="4891756" cy="4114800"/>
          </a:xfrm>
          <a:custGeom>
            <a:avLst/>
            <a:gdLst/>
            <a:ahLst/>
            <a:cxnLst/>
            <a:rect r="r" b="b" t="t" l="l"/>
            <a:pathLst>
              <a:path h="4114800" w="4891756">
                <a:moveTo>
                  <a:pt x="0" y="0"/>
                </a:moveTo>
                <a:lnTo>
                  <a:pt x="4891756" y="0"/>
                </a:lnTo>
                <a:lnTo>
                  <a:pt x="48917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802156"/>
            <a:ext cx="6173123" cy="3553214"/>
            <a:chOff x="0" y="0"/>
            <a:chExt cx="8230830" cy="473761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8230830" cy="2819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 b="true">
                  <a:solidFill>
                    <a:srgbClr val="0E2C4B"/>
                  </a:solidFill>
                  <a:latin typeface="Muli Bold Bold"/>
                  <a:ea typeface="Muli Bold Bold"/>
                  <a:cs typeface="Muli Bold Bold"/>
                  <a:sym typeface="Muli Bold Bold"/>
                </a:rPr>
                <a:t>Result and </a:t>
              </a:r>
              <a:r>
                <a:rPr lang="en-US" sz="7000" b="true">
                  <a:solidFill>
                    <a:srgbClr val="ED601D"/>
                  </a:solidFill>
                  <a:latin typeface="Muli Bold Bold"/>
                  <a:ea typeface="Muli Bold Bold"/>
                  <a:cs typeface="Muli Bold Bold"/>
                  <a:sym typeface="Muli Bold Bold"/>
                </a:rPr>
                <a:t>Analysis</a:t>
              </a:r>
              <a:r>
                <a:rPr lang="en-US" sz="7000" b="true">
                  <a:solidFill>
                    <a:srgbClr val="0E2C4B"/>
                  </a:solidFill>
                  <a:latin typeface="Muli Bold Bold"/>
                  <a:ea typeface="Muli Bold Bold"/>
                  <a:cs typeface="Muli Bold Bold"/>
                  <a:sym typeface="Muli Bold Bold"/>
                </a:rPr>
                <a:t> </a:t>
              </a:r>
            </a:p>
          </p:txBody>
        </p:sp>
        <p:grpSp>
          <p:nvGrpSpPr>
            <p:cNvPr name="Group 4" id="4"/>
            <p:cNvGrpSpPr/>
            <p:nvPr/>
          </p:nvGrpSpPr>
          <p:grpSpPr>
            <a:xfrm rot="0">
              <a:off x="0" y="3394241"/>
              <a:ext cx="6702579" cy="1100667"/>
              <a:chOff x="0" y="0"/>
              <a:chExt cx="4021547" cy="6604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4021548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4021548">
                    <a:moveTo>
                      <a:pt x="3897087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3897088" y="0"/>
                    </a:lnTo>
                    <a:cubicBezTo>
                      <a:pt x="3965668" y="0"/>
                      <a:pt x="4021548" y="55880"/>
                      <a:pt x="4021548" y="124460"/>
                    </a:cubicBezTo>
                    <a:lnTo>
                      <a:pt x="4021548" y="535940"/>
                    </a:lnTo>
                    <a:cubicBezTo>
                      <a:pt x="4021548" y="604520"/>
                      <a:pt x="3965668" y="660400"/>
                      <a:pt x="3897088" y="660400"/>
                    </a:cubicBezTo>
                    <a:close/>
                  </a:path>
                </a:pathLst>
              </a:custGeom>
              <a:solidFill>
                <a:srgbClr val="ED601D"/>
              </a:solidFill>
            </p:spPr>
          </p:sp>
        </p:grpSp>
        <p:sp>
          <p:nvSpPr>
            <p:cNvPr name="TextBox 6" id="6"/>
            <p:cNvSpPr txBox="true"/>
            <p:nvPr/>
          </p:nvSpPr>
          <p:spPr>
            <a:xfrm rot="0">
              <a:off x="693230" y="3620018"/>
              <a:ext cx="5587728" cy="1117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 b="true">
                  <a:solidFill>
                    <a:srgbClr val="FFFFFF"/>
                  </a:solidFill>
                  <a:latin typeface="Muli Regular Bold"/>
                  <a:ea typeface="Muli Regular Bold"/>
                  <a:cs typeface="Muli Regular Bold"/>
                  <a:sym typeface="Muli Regular Bold"/>
                </a:rPr>
                <a:t>Allure</a:t>
              </a:r>
              <a:r>
                <a:rPr lang="en-US" b="true" sz="2799">
                  <a:solidFill>
                    <a:srgbClr val="FFFFFF"/>
                  </a:solidFill>
                  <a:latin typeface="Muli Regular Bold"/>
                  <a:ea typeface="Muli Regular Bold"/>
                  <a:cs typeface="Muli Regular Bold"/>
                  <a:sym typeface="Muli Regular Bold"/>
                </a:rPr>
                <a:t> Report </a:t>
              </a:r>
            </a:p>
            <a:p>
              <a:pPr algn="l">
                <a:lnSpc>
                  <a:spcPts val="33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986783" y="236488"/>
            <a:ext cx="9987420" cy="9814023"/>
            <a:chOff x="0" y="0"/>
            <a:chExt cx="7989936" cy="7851218"/>
          </a:xfrm>
        </p:grpSpPr>
        <p:sp>
          <p:nvSpPr>
            <p:cNvPr name="Freeform 8" id="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7989936" cy="7851218"/>
            </a:xfrm>
            <a:custGeom>
              <a:avLst/>
              <a:gdLst/>
              <a:ahLst/>
              <a:cxnLst/>
              <a:rect r="r" b="b" t="t" l="l"/>
              <a:pathLst>
                <a:path h="7851218" w="7989936">
                  <a:moveTo>
                    <a:pt x="7865476" y="7851218"/>
                  </a:moveTo>
                  <a:lnTo>
                    <a:pt x="124460" y="7851218"/>
                  </a:lnTo>
                  <a:cubicBezTo>
                    <a:pt x="55880" y="7851218"/>
                    <a:pt x="0" y="7795338"/>
                    <a:pt x="0" y="77267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865476" y="0"/>
                  </a:lnTo>
                  <a:cubicBezTo>
                    <a:pt x="7934056" y="0"/>
                    <a:pt x="7989936" y="55880"/>
                    <a:pt x="7989936" y="124460"/>
                  </a:cubicBezTo>
                  <a:lnTo>
                    <a:pt x="7989936" y="7726759"/>
                  </a:lnTo>
                  <a:cubicBezTo>
                    <a:pt x="7989936" y="7795338"/>
                    <a:pt x="7934056" y="7851218"/>
                    <a:pt x="7865476" y="7851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8019605" y="2642477"/>
            <a:ext cx="9954598" cy="5541240"/>
          </a:xfrm>
          <a:custGeom>
            <a:avLst/>
            <a:gdLst/>
            <a:ahLst/>
            <a:cxnLst/>
            <a:rect r="r" b="b" t="t" l="l"/>
            <a:pathLst>
              <a:path h="5541240" w="9954598">
                <a:moveTo>
                  <a:pt x="0" y="0"/>
                </a:moveTo>
                <a:lnTo>
                  <a:pt x="9954598" y="0"/>
                </a:lnTo>
                <a:lnTo>
                  <a:pt x="9954598" y="5541240"/>
                </a:lnTo>
                <a:lnTo>
                  <a:pt x="0" y="5541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23" r="0" b="-323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7462500" y="9461500"/>
            <a:ext cx="825500" cy="825500"/>
            <a:chOff x="0" y="0"/>
            <a:chExt cx="660400" cy="660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60400" cy="660400"/>
            </a:xfrm>
            <a:custGeom>
              <a:avLst/>
              <a:gdLst/>
              <a:ahLst/>
              <a:cxnLst/>
              <a:rect r="r" b="b" t="t" l="l"/>
              <a:pathLst>
                <a:path h="660400" w="660400">
                  <a:moveTo>
                    <a:pt x="5359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35940"/>
                  </a:lnTo>
                  <a:cubicBezTo>
                    <a:pt x="660400" y="604520"/>
                    <a:pt x="604520" y="660400"/>
                    <a:pt x="535940" y="660400"/>
                  </a:cubicBezTo>
                  <a:close/>
                </a:path>
              </a:pathLst>
            </a:custGeom>
            <a:solidFill>
              <a:srgbClr val="ED601D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7462500" y="9546049"/>
            <a:ext cx="675842" cy="589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3"/>
              </a:lnSpc>
              <a:spcBef>
                <a:spcPct val="0"/>
              </a:spcBef>
            </a:pPr>
            <a:r>
              <a:rPr lang="en-US" sz="3452">
                <a:solidFill>
                  <a:srgbClr val="000000"/>
                </a:solidFill>
                <a:latin typeface="Muli Regular"/>
                <a:ea typeface="Muli Regular"/>
                <a:cs typeface="Muli Regular"/>
                <a:sym typeface="Muli Regular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1455" y="1283254"/>
            <a:ext cx="8332933" cy="9559469"/>
            <a:chOff x="0" y="0"/>
            <a:chExt cx="6666346" cy="7647575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6666347" cy="7647575"/>
            </a:xfrm>
            <a:custGeom>
              <a:avLst/>
              <a:gdLst/>
              <a:ahLst/>
              <a:cxnLst/>
              <a:rect r="r" b="b" t="t" l="l"/>
              <a:pathLst>
                <a:path h="7647575" w="6666347">
                  <a:moveTo>
                    <a:pt x="6541887" y="7647575"/>
                  </a:moveTo>
                  <a:lnTo>
                    <a:pt x="124460" y="7647575"/>
                  </a:lnTo>
                  <a:cubicBezTo>
                    <a:pt x="55880" y="7647575"/>
                    <a:pt x="0" y="7591695"/>
                    <a:pt x="0" y="75231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541887" y="0"/>
                  </a:lnTo>
                  <a:cubicBezTo>
                    <a:pt x="6610466" y="0"/>
                    <a:pt x="6666347" y="55880"/>
                    <a:pt x="6666347" y="124460"/>
                  </a:cubicBezTo>
                  <a:lnTo>
                    <a:pt x="6666347" y="7523115"/>
                  </a:lnTo>
                  <a:cubicBezTo>
                    <a:pt x="6666347" y="7591695"/>
                    <a:pt x="6610466" y="7647575"/>
                    <a:pt x="6541887" y="764757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028700" y="1283254"/>
          <a:ext cx="7673896" cy="8484963"/>
        </p:xfrm>
        <a:graphic>
          <a:graphicData uri="http://schemas.openxmlformats.org/drawingml/2006/table">
            <a:tbl>
              <a:tblPr/>
              <a:tblGrid>
                <a:gridCol w="7017029"/>
              </a:tblGrid>
              <a:tr h="2139606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E2C4B"/>
                          </a:solidFill>
                          <a:latin typeface="Muli Regular"/>
                          <a:ea typeface="Muli Regular"/>
                          <a:cs typeface="Muli Regular"/>
                          <a:sym typeface="Muli Regular"/>
                        </a:rPr>
                        <a:t>Introduction to Test Automation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39606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E2C4B"/>
                          </a:solidFill>
                          <a:latin typeface="Muli Regular"/>
                          <a:ea typeface="Muli Regular"/>
                          <a:cs typeface="Muli Regular"/>
                          <a:sym typeface="Muli Regular"/>
                        </a:rPr>
                        <a:t>Why Test Automation ?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39606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E2C4B"/>
                          </a:solidFill>
                          <a:latin typeface="Muli Regular"/>
                          <a:ea typeface="Muli Regular"/>
                          <a:cs typeface="Muli Regular"/>
                          <a:sym typeface="Muli Regular"/>
                        </a:rPr>
                        <a:t>How Selenium Work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66145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E2C4B"/>
                          </a:solidFill>
                          <a:latin typeface="Muli Regular"/>
                          <a:ea typeface="Muli Regular"/>
                          <a:cs typeface="Muli Regular"/>
                          <a:sym typeface="Muli Regular"/>
                        </a:rPr>
                        <a:t>SDLC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5" id="5"/>
          <p:cNvGrpSpPr/>
          <p:nvPr/>
        </p:nvGrpSpPr>
        <p:grpSpPr>
          <a:xfrm rot="0">
            <a:off x="9127083" y="1283254"/>
            <a:ext cx="8869323" cy="9607151"/>
            <a:chOff x="0" y="0"/>
            <a:chExt cx="7095458" cy="7685721"/>
          </a:xfrm>
        </p:grpSpPr>
        <p:sp>
          <p:nvSpPr>
            <p:cNvPr name="Freeform 6" id="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7095458" cy="7685721"/>
            </a:xfrm>
            <a:custGeom>
              <a:avLst/>
              <a:gdLst/>
              <a:ahLst/>
              <a:cxnLst/>
              <a:rect r="r" b="b" t="t" l="l"/>
              <a:pathLst>
                <a:path h="7685721" w="7095458">
                  <a:moveTo>
                    <a:pt x="6970999" y="7685721"/>
                  </a:moveTo>
                  <a:lnTo>
                    <a:pt x="124460" y="7685721"/>
                  </a:lnTo>
                  <a:cubicBezTo>
                    <a:pt x="55880" y="7685721"/>
                    <a:pt x="0" y="7629840"/>
                    <a:pt x="0" y="756126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970999" y="0"/>
                  </a:lnTo>
                  <a:cubicBezTo>
                    <a:pt x="7039578" y="0"/>
                    <a:pt x="7095458" y="55880"/>
                    <a:pt x="7095458" y="124460"/>
                  </a:cubicBezTo>
                  <a:lnTo>
                    <a:pt x="7095458" y="7561261"/>
                  </a:lnTo>
                  <a:cubicBezTo>
                    <a:pt x="7095458" y="7629840"/>
                    <a:pt x="7039578" y="7685721"/>
                    <a:pt x="6970999" y="768572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9638908" y="1283254"/>
          <a:ext cx="8357498" cy="8484963"/>
        </p:xfrm>
        <a:graphic>
          <a:graphicData uri="http://schemas.openxmlformats.org/drawingml/2006/table">
            <a:tbl>
              <a:tblPr/>
              <a:tblGrid>
                <a:gridCol w="8322887"/>
              </a:tblGrid>
              <a:tr h="2145839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E2C4B"/>
                          </a:solidFill>
                          <a:latin typeface="Muli Regular"/>
                          <a:ea typeface="Muli Regular"/>
                          <a:cs typeface="Muli Regular"/>
                          <a:sym typeface="Muli Regular"/>
                        </a:rPr>
                        <a:t>Project Overview &amp; Architecture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45839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E2C4B"/>
                          </a:solidFill>
                          <a:latin typeface="Muli Regular"/>
                          <a:ea typeface="Muli Regular"/>
                          <a:cs typeface="Muli Regular"/>
                          <a:sym typeface="Muli Regular"/>
                        </a:rPr>
                        <a:t>End-to-End Testing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45839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E2C4B"/>
                          </a:solidFill>
                          <a:latin typeface="Muli Regular"/>
                          <a:ea typeface="Muli Regular"/>
                          <a:cs typeface="Muli Regular"/>
                          <a:sym typeface="Muli Regular"/>
                        </a:rPr>
                        <a:t>Reporting &amp; Analytics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7447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E2C4B"/>
                          </a:solidFill>
                          <a:latin typeface="Muli Regular"/>
                          <a:ea typeface="Muli Regular"/>
                          <a:cs typeface="Muli Regular"/>
                          <a:sym typeface="Muli Regular"/>
                        </a:rPr>
                        <a:t> Demo Video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8" id="8"/>
          <p:cNvGrpSpPr/>
          <p:nvPr/>
        </p:nvGrpSpPr>
        <p:grpSpPr>
          <a:xfrm rot="0">
            <a:off x="17170906" y="9355467"/>
            <a:ext cx="825500" cy="825500"/>
            <a:chOff x="0" y="0"/>
            <a:chExt cx="660400" cy="660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0400" cy="660400"/>
            </a:xfrm>
            <a:custGeom>
              <a:avLst/>
              <a:gdLst/>
              <a:ahLst/>
              <a:cxnLst/>
              <a:rect r="r" b="b" t="t" l="l"/>
              <a:pathLst>
                <a:path h="660400" w="660400">
                  <a:moveTo>
                    <a:pt x="5359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35940"/>
                  </a:lnTo>
                  <a:cubicBezTo>
                    <a:pt x="660400" y="604520"/>
                    <a:pt x="604520" y="660400"/>
                    <a:pt x="535940" y="660400"/>
                  </a:cubicBezTo>
                  <a:close/>
                </a:path>
              </a:pathLst>
            </a:custGeom>
            <a:solidFill>
              <a:srgbClr val="ED601D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5886396" y="2025567"/>
            <a:ext cx="1284510" cy="1014763"/>
          </a:xfrm>
          <a:custGeom>
            <a:avLst/>
            <a:gdLst/>
            <a:ahLst/>
            <a:cxnLst/>
            <a:rect r="r" b="b" t="t" l="l"/>
            <a:pathLst>
              <a:path h="1014763" w="1284510">
                <a:moveTo>
                  <a:pt x="0" y="0"/>
                </a:moveTo>
                <a:lnTo>
                  <a:pt x="1284510" y="0"/>
                </a:lnTo>
                <a:lnTo>
                  <a:pt x="1284510" y="1014763"/>
                </a:lnTo>
                <a:lnTo>
                  <a:pt x="0" y="10147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219903" y="0"/>
            <a:ext cx="7848195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51"/>
              </a:lnSpc>
            </a:pPr>
            <a:r>
              <a:rPr lang="en-US" b="true" sz="7126">
                <a:solidFill>
                  <a:srgbClr val="0E2C4B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Table of </a:t>
            </a:r>
            <a:r>
              <a:rPr lang="en-US" b="true" sz="7126">
                <a:solidFill>
                  <a:srgbClr val="ED601D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Contents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452110" y="9440016"/>
            <a:ext cx="263092" cy="589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3"/>
              </a:lnSpc>
              <a:spcBef>
                <a:spcPct val="0"/>
              </a:spcBef>
            </a:pPr>
            <a:r>
              <a:rPr lang="en-US" sz="3452">
                <a:solidFill>
                  <a:srgbClr val="000000"/>
                </a:solidFill>
                <a:latin typeface="Muli Regular"/>
                <a:ea typeface="Muli Regular"/>
                <a:cs typeface="Muli Regular"/>
                <a:sym typeface="Muli Regular"/>
              </a:rPr>
              <a:t>2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886396" y="4128737"/>
            <a:ext cx="1284510" cy="1014763"/>
          </a:xfrm>
          <a:custGeom>
            <a:avLst/>
            <a:gdLst/>
            <a:ahLst/>
            <a:cxnLst/>
            <a:rect r="r" b="b" t="t" l="l"/>
            <a:pathLst>
              <a:path h="1014763" w="1284510">
                <a:moveTo>
                  <a:pt x="0" y="0"/>
                </a:moveTo>
                <a:lnTo>
                  <a:pt x="1284510" y="0"/>
                </a:lnTo>
                <a:lnTo>
                  <a:pt x="1284510" y="1014763"/>
                </a:lnTo>
                <a:lnTo>
                  <a:pt x="0" y="10147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86396" y="6086830"/>
            <a:ext cx="1284510" cy="1014763"/>
          </a:xfrm>
          <a:custGeom>
            <a:avLst/>
            <a:gdLst/>
            <a:ahLst/>
            <a:cxnLst/>
            <a:rect r="r" b="b" t="t" l="l"/>
            <a:pathLst>
              <a:path h="1014763" w="1284510">
                <a:moveTo>
                  <a:pt x="0" y="0"/>
                </a:moveTo>
                <a:lnTo>
                  <a:pt x="1284510" y="0"/>
                </a:lnTo>
                <a:lnTo>
                  <a:pt x="1284510" y="1014763"/>
                </a:lnTo>
                <a:lnTo>
                  <a:pt x="0" y="10147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714644" y="1806173"/>
            <a:ext cx="1284510" cy="1014763"/>
          </a:xfrm>
          <a:custGeom>
            <a:avLst/>
            <a:gdLst/>
            <a:ahLst/>
            <a:cxnLst/>
            <a:rect r="r" b="b" t="t" l="l"/>
            <a:pathLst>
              <a:path h="1014763" w="1284510">
                <a:moveTo>
                  <a:pt x="0" y="0"/>
                </a:moveTo>
                <a:lnTo>
                  <a:pt x="1284510" y="0"/>
                </a:lnTo>
                <a:lnTo>
                  <a:pt x="1284510" y="1014764"/>
                </a:lnTo>
                <a:lnTo>
                  <a:pt x="0" y="1014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714644" y="4019735"/>
            <a:ext cx="1284510" cy="1014763"/>
          </a:xfrm>
          <a:custGeom>
            <a:avLst/>
            <a:gdLst/>
            <a:ahLst/>
            <a:cxnLst/>
            <a:rect r="r" b="b" t="t" l="l"/>
            <a:pathLst>
              <a:path h="1014763" w="1284510">
                <a:moveTo>
                  <a:pt x="0" y="0"/>
                </a:moveTo>
                <a:lnTo>
                  <a:pt x="1284510" y="0"/>
                </a:lnTo>
                <a:lnTo>
                  <a:pt x="1284510" y="1014763"/>
                </a:lnTo>
                <a:lnTo>
                  <a:pt x="0" y="10147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714644" y="5982782"/>
            <a:ext cx="1284510" cy="1014763"/>
          </a:xfrm>
          <a:custGeom>
            <a:avLst/>
            <a:gdLst/>
            <a:ahLst/>
            <a:cxnLst/>
            <a:rect r="r" b="b" t="t" l="l"/>
            <a:pathLst>
              <a:path h="1014763" w="1284510">
                <a:moveTo>
                  <a:pt x="0" y="0"/>
                </a:moveTo>
                <a:lnTo>
                  <a:pt x="1284510" y="0"/>
                </a:lnTo>
                <a:lnTo>
                  <a:pt x="1284510" y="1014763"/>
                </a:lnTo>
                <a:lnTo>
                  <a:pt x="0" y="10147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714644" y="7945829"/>
            <a:ext cx="1284510" cy="1014763"/>
          </a:xfrm>
          <a:custGeom>
            <a:avLst/>
            <a:gdLst/>
            <a:ahLst/>
            <a:cxnLst/>
            <a:rect r="r" b="b" t="t" l="l"/>
            <a:pathLst>
              <a:path h="1014763" w="1284510">
                <a:moveTo>
                  <a:pt x="0" y="0"/>
                </a:moveTo>
                <a:lnTo>
                  <a:pt x="1284510" y="0"/>
                </a:lnTo>
                <a:lnTo>
                  <a:pt x="1284510" y="1014764"/>
                </a:lnTo>
                <a:lnTo>
                  <a:pt x="0" y="1014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886396" y="7945829"/>
            <a:ext cx="1284510" cy="1014763"/>
          </a:xfrm>
          <a:custGeom>
            <a:avLst/>
            <a:gdLst/>
            <a:ahLst/>
            <a:cxnLst/>
            <a:rect r="r" b="b" t="t" l="l"/>
            <a:pathLst>
              <a:path h="1014763" w="1284510">
                <a:moveTo>
                  <a:pt x="0" y="0"/>
                </a:moveTo>
                <a:lnTo>
                  <a:pt x="1284510" y="0"/>
                </a:lnTo>
                <a:lnTo>
                  <a:pt x="1284510" y="1014764"/>
                </a:lnTo>
                <a:lnTo>
                  <a:pt x="0" y="10147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1353" y="527460"/>
            <a:ext cx="17325686" cy="8730840"/>
          </a:xfrm>
          <a:custGeom>
            <a:avLst/>
            <a:gdLst/>
            <a:ahLst/>
            <a:cxnLst/>
            <a:rect r="r" b="b" t="t" l="l"/>
            <a:pathLst>
              <a:path h="8730840" w="17325686">
                <a:moveTo>
                  <a:pt x="0" y="0"/>
                </a:moveTo>
                <a:lnTo>
                  <a:pt x="17325686" y="0"/>
                </a:lnTo>
                <a:lnTo>
                  <a:pt x="17325686" y="8730840"/>
                </a:lnTo>
                <a:lnTo>
                  <a:pt x="0" y="87308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462500" y="9461500"/>
            <a:ext cx="825500" cy="825500"/>
            <a:chOff x="0" y="0"/>
            <a:chExt cx="660400" cy="660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0400" cy="660400"/>
            </a:xfrm>
            <a:custGeom>
              <a:avLst/>
              <a:gdLst/>
              <a:ahLst/>
              <a:cxnLst/>
              <a:rect r="r" b="b" t="t" l="l"/>
              <a:pathLst>
                <a:path h="660400" w="660400">
                  <a:moveTo>
                    <a:pt x="5359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35940"/>
                  </a:lnTo>
                  <a:cubicBezTo>
                    <a:pt x="660400" y="604520"/>
                    <a:pt x="604520" y="660400"/>
                    <a:pt x="535940" y="660400"/>
                  </a:cubicBezTo>
                  <a:close/>
                </a:path>
              </a:pathLst>
            </a:custGeom>
            <a:solidFill>
              <a:srgbClr val="ED601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7462500" y="9546049"/>
            <a:ext cx="825500" cy="589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3"/>
              </a:lnSpc>
              <a:spcBef>
                <a:spcPct val="0"/>
              </a:spcBef>
            </a:pPr>
            <a:r>
              <a:rPr lang="en-US" sz="3452">
                <a:solidFill>
                  <a:srgbClr val="000000"/>
                </a:solidFill>
                <a:latin typeface="Muli Regular"/>
                <a:ea typeface="Muli Regular"/>
                <a:cs typeface="Muli Regular"/>
                <a:sym typeface="Muli Regular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1572" y="726625"/>
            <a:ext cx="17584857" cy="8784996"/>
          </a:xfrm>
          <a:custGeom>
            <a:avLst/>
            <a:gdLst/>
            <a:ahLst/>
            <a:cxnLst/>
            <a:rect r="r" b="b" t="t" l="l"/>
            <a:pathLst>
              <a:path h="8784996" w="17584857">
                <a:moveTo>
                  <a:pt x="0" y="0"/>
                </a:moveTo>
                <a:lnTo>
                  <a:pt x="17584856" y="0"/>
                </a:lnTo>
                <a:lnTo>
                  <a:pt x="17584856" y="8784996"/>
                </a:lnTo>
                <a:lnTo>
                  <a:pt x="0" y="87849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55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462500" y="9461500"/>
            <a:ext cx="825500" cy="825500"/>
            <a:chOff x="0" y="0"/>
            <a:chExt cx="660400" cy="660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0400" cy="660400"/>
            </a:xfrm>
            <a:custGeom>
              <a:avLst/>
              <a:gdLst/>
              <a:ahLst/>
              <a:cxnLst/>
              <a:rect r="r" b="b" t="t" l="l"/>
              <a:pathLst>
                <a:path h="660400" w="660400">
                  <a:moveTo>
                    <a:pt x="5359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35940"/>
                  </a:lnTo>
                  <a:cubicBezTo>
                    <a:pt x="660400" y="604520"/>
                    <a:pt x="604520" y="660400"/>
                    <a:pt x="535940" y="660400"/>
                  </a:cubicBezTo>
                  <a:close/>
                </a:path>
              </a:pathLst>
            </a:custGeom>
            <a:solidFill>
              <a:srgbClr val="ED601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7462500" y="9546049"/>
            <a:ext cx="675842" cy="589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3"/>
              </a:lnSpc>
              <a:spcBef>
                <a:spcPct val="0"/>
              </a:spcBef>
            </a:pPr>
            <a:r>
              <a:rPr lang="en-US" sz="3452">
                <a:solidFill>
                  <a:srgbClr val="000000"/>
                </a:solidFill>
                <a:latin typeface="Muli Regular"/>
                <a:ea typeface="Muli Regular"/>
                <a:cs typeface="Muli Regular"/>
                <a:sym typeface="Muli Regular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8559" y="862645"/>
            <a:ext cx="17770882" cy="8988217"/>
          </a:xfrm>
          <a:custGeom>
            <a:avLst/>
            <a:gdLst/>
            <a:ahLst/>
            <a:cxnLst/>
            <a:rect r="r" b="b" t="t" l="l"/>
            <a:pathLst>
              <a:path h="8988217" w="17770882">
                <a:moveTo>
                  <a:pt x="0" y="0"/>
                </a:moveTo>
                <a:lnTo>
                  <a:pt x="17770882" y="0"/>
                </a:lnTo>
                <a:lnTo>
                  <a:pt x="17770882" y="8988216"/>
                </a:lnTo>
                <a:lnTo>
                  <a:pt x="0" y="89882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462500" y="9461500"/>
            <a:ext cx="825500" cy="825500"/>
            <a:chOff x="0" y="0"/>
            <a:chExt cx="660400" cy="660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0400" cy="660400"/>
            </a:xfrm>
            <a:custGeom>
              <a:avLst/>
              <a:gdLst/>
              <a:ahLst/>
              <a:cxnLst/>
              <a:rect r="r" b="b" t="t" l="l"/>
              <a:pathLst>
                <a:path h="660400" w="660400">
                  <a:moveTo>
                    <a:pt x="5359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35940"/>
                  </a:lnTo>
                  <a:cubicBezTo>
                    <a:pt x="660400" y="604520"/>
                    <a:pt x="604520" y="660400"/>
                    <a:pt x="535940" y="660400"/>
                  </a:cubicBezTo>
                  <a:close/>
                </a:path>
              </a:pathLst>
            </a:custGeom>
            <a:solidFill>
              <a:srgbClr val="ED601D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7462500" y="9546049"/>
            <a:ext cx="675842" cy="589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3"/>
              </a:lnSpc>
              <a:spcBef>
                <a:spcPct val="0"/>
              </a:spcBef>
            </a:pPr>
            <a:r>
              <a:rPr lang="en-US" sz="3452">
                <a:solidFill>
                  <a:srgbClr val="000000"/>
                </a:solidFill>
                <a:latin typeface="Muli Regular"/>
                <a:ea typeface="Muli Regular"/>
                <a:cs typeface="Muli Regular"/>
                <a:sym typeface="Muli Regular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62500" y="9461500"/>
            <a:ext cx="825500" cy="825500"/>
            <a:chOff x="0" y="0"/>
            <a:chExt cx="660400" cy="660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660400"/>
            </a:xfrm>
            <a:custGeom>
              <a:avLst/>
              <a:gdLst/>
              <a:ahLst/>
              <a:cxnLst/>
              <a:rect r="r" b="b" t="t" l="l"/>
              <a:pathLst>
                <a:path h="660400" w="660400">
                  <a:moveTo>
                    <a:pt x="5359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35940"/>
                  </a:lnTo>
                  <a:cubicBezTo>
                    <a:pt x="660400" y="604520"/>
                    <a:pt x="604520" y="660400"/>
                    <a:pt x="535940" y="660400"/>
                  </a:cubicBezTo>
                  <a:close/>
                </a:path>
              </a:pathLst>
            </a:custGeom>
            <a:solidFill>
              <a:srgbClr val="ED601D"/>
            </a:solidFill>
          </p:spPr>
        </p:sp>
      </p:grp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1644650"/>
            <a:ext cx="15514320" cy="8229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7612158" y="9546049"/>
            <a:ext cx="526185" cy="589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3"/>
              </a:lnSpc>
              <a:spcBef>
                <a:spcPct val="0"/>
              </a:spcBef>
            </a:pPr>
            <a:r>
              <a:rPr lang="en-US" sz="3452">
                <a:solidFill>
                  <a:srgbClr val="000000"/>
                </a:solidFill>
                <a:latin typeface="Muli Regular"/>
                <a:ea typeface="Muli Regular"/>
                <a:cs typeface="Muli Regular"/>
                <a:sym typeface="Muli Regular"/>
              </a:rPr>
              <a:t>23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377733" y="492404"/>
            <a:ext cx="12084767" cy="1733112"/>
            <a:chOff x="0" y="0"/>
            <a:chExt cx="16113022" cy="231081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16113022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 b="true">
                  <a:solidFill>
                    <a:srgbClr val="0E2C4B"/>
                  </a:solidFill>
                  <a:latin typeface="Muli Bold Bold"/>
                  <a:ea typeface="Muli Bold Bold"/>
                  <a:cs typeface="Muli Bold Bold"/>
                  <a:sym typeface="Muli Bold Bold"/>
                </a:rPr>
                <a:t>DEMO </a:t>
              </a:r>
              <a:r>
                <a:rPr lang="en-US" sz="7000" b="true">
                  <a:solidFill>
                    <a:srgbClr val="ED601D"/>
                  </a:solidFill>
                  <a:latin typeface="Muli Bold Bold"/>
                  <a:ea typeface="Muli Bold Bold"/>
                  <a:cs typeface="Muli Bold Bold"/>
                  <a:sym typeface="Muli Bold Bold"/>
                </a:rPr>
                <a:t>Video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761542"/>
              <a:ext cx="16113022" cy="549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60"/>
                </a:lnSpc>
              </a:pP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63954" y="2122975"/>
            <a:ext cx="12160093" cy="6041050"/>
            <a:chOff x="0" y="0"/>
            <a:chExt cx="9728074" cy="4832840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9728074" cy="4832840"/>
            </a:xfrm>
            <a:custGeom>
              <a:avLst/>
              <a:gdLst/>
              <a:ahLst/>
              <a:cxnLst/>
              <a:rect r="r" b="b" t="t" l="l"/>
              <a:pathLst>
                <a:path h="4832840" w="9728074">
                  <a:moveTo>
                    <a:pt x="9603614" y="4832840"/>
                  </a:moveTo>
                  <a:lnTo>
                    <a:pt x="124460" y="4832840"/>
                  </a:lnTo>
                  <a:cubicBezTo>
                    <a:pt x="55880" y="4832840"/>
                    <a:pt x="0" y="4776960"/>
                    <a:pt x="0" y="4708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603614" y="0"/>
                  </a:lnTo>
                  <a:cubicBezTo>
                    <a:pt x="9672194" y="0"/>
                    <a:pt x="9728074" y="55880"/>
                    <a:pt x="9728074" y="124460"/>
                  </a:cubicBezTo>
                  <a:lnTo>
                    <a:pt x="9728074" y="4708380"/>
                  </a:lnTo>
                  <a:cubicBezTo>
                    <a:pt x="9728074" y="4776960"/>
                    <a:pt x="9672194" y="4832840"/>
                    <a:pt x="9603614" y="48328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4908869" y="3556226"/>
            <a:ext cx="8470263" cy="3174547"/>
            <a:chOff x="0" y="0"/>
            <a:chExt cx="11293684" cy="423273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11293684" cy="2819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b="true" sz="7000">
                  <a:solidFill>
                    <a:srgbClr val="0E2C4B"/>
                  </a:solidFill>
                  <a:latin typeface="Muli Bold Bold"/>
                  <a:ea typeface="Muli Bold Bold"/>
                  <a:cs typeface="Muli Bold Bold"/>
                  <a:sym typeface="Muli Bold Bold"/>
                </a:rPr>
                <a:t>Do you have any </a:t>
              </a:r>
              <a:r>
                <a:rPr lang="en-US" b="true" sz="7000">
                  <a:solidFill>
                    <a:srgbClr val="ED601D"/>
                  </a:solidFill>
                  <a:latin typeface="Muli Bold Bold"/>
                  <a:ea typeface="Muli Bold Bold"/>
                  <a:cs typeface="Muli Bold Bold"/>
                  <a:sym typeface="Muli Bold Bold"/>
                </a:rPr>
                <a:t>questions</a:t>
              </a:r>
              <a:r>
                <a:rPr lang="en-US" b="true" sz="7000">
                  <a:solidFill>
                    <a:srgbClr val="0E2C4B"/>
                  </a:solidFill>
                  <a:latin typeface="Muli Bold Bold"/>
                  <a:ea typeface="Muli Bold Bold"/>
                  <a:cs typeface="Muli Bold Bold"/>
                  <a:sym typeface="Muli Bold Bold"/>
                </a:rPr>
                <a:t>?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750130"/>
              <a:ext cx="11293684" cy="48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7" id="7" descr="3d paper airplane illustration"/>
          <p:cNvSpPr/>
          <p:nvPr/>
        </p:nvSpPr>
        <p:spPr>
          <a:xfrm flipH="false" flipV="false" rot="-1251902">
            <a:off x="2297276" y="1924267"/>
            <a:ext cx="2945311" cy="1144990"/>
          </a:xfrm>
          <a:custGeom>
            <a:avLst/>
            <a:gdLst/>
            <a:ahLst/>
            <a:cxnLst/>
            <a:rect r="r" b="b" t="t" l="l"/>
            <a:pathLst>
              <a:path h="1144990" w="2945311">
                <a:moveTo>
                  <a:pt x="0" y="0"/>
                </a:moveTo>
                <a:lnTo>
                  <a:pt x="2945311" y="0"/>
                </a:lnTo>
                <a:lnTo>
                  <a:pt x="2945311" y="1144990"/>
                </a:lnTo>
                <a:lnTo>
                  <a:pt x="0" y="1144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98272">
            <a:off x="2571622" y="3085231"/>
            <a:ext cx="1617965" cy="424716"/>
          </a:xfrm>
          <a:custGeom>
            <a:avLst/>
            <a:gdLst/>
            <a:ahLst/>
            <a:cxnLst/>
            <a:rect r="r" b="b" t="t" l="l"/>
            <a:pathLst>
              <a:path h="424716" w="1617965">
                <a:moveTo>
                  <a:pt x="0" y="0"/>
                </a:moveTo>
                <a:lnTo>
                  <a:pt x="1617964" y="0"/>
                </a:lnTo>
                <a:lnTo>
                  <a:pt x="1617964" y="424716"/>
                </a:lnTo>
                <a:lnTo>
                  <a:pt x="0" y="4247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9" id="9"/>
          <p:cNvGrpSpPr/>
          <p:nvPr/>
        </p:nvGrpSpPr>
        <p:grpSpPr>
          <a:xfrm rot="0">
            <a:off x="17462500" y="9461500"/>
            <a:ext cx="825500" cy="825500"/>
            <a:chOff x="0" y="0"/>
            <a:chExt cx="660400" cy="660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0400" cy="660400"/>
            </a:xfrm>
            <a:custGeom>
              <a:avLst/>
              <a:gdLst/>
              <a:ahLst/>
              <a:cxnLst/>
              <a:rect r="r" b="b" t="t" l="l"/>
              <a:pathLst>
                <a:path h="660400" w="660400">
                  <a:moveTo>
                    <a:pt x="5359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35940"/>
                  </a:lnTo>
                  <a:cubicBezTo>
                    <a:pt x="660400" y="604520"/>
                    <a:pt x="604520" y="660400"/>
                    <a:pt x="535940" y="660400"/>
                  </a:cubicBezTo>
                  <a:close/>
                </a:path>
              </a:pathLst>
            </a:custGeom>
            <a:solidFill>
              <a:srgbClr val="ED601D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7612158" y="9546049"/>
            <a:ext cx="526185" cy="589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3"/>
              </a:lnSpc>
              <a:spcBef>
                <a:spcPct val="0"/>
              </a:spcBef>
            </a:pPr>
            <a:r>
              <a:rPr lang="en-US" sz="3452">
                <a:solidFill>
                  <a:srgbClr val="000000"/>
                </a:solidFill>
                <a:latin typeface="Muli Regular"/>
                <a:ea typeface="Muli Regular"/>
                <a:cs typeface="Muli Regular"/>
                <a:sym typeface="Muli Regular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63954" y="2122975"/>
            <a:ext cx="12160093" cy="6041050"/>
            <a:chOff x="0" y="0"/>
            <a:chExt cx="9728074" cy="4832840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9728074" cy="4832840"/>
            </a:xfrm>
            <a:custGeom>
              <a:avLst/>
              <a:gdLst/>
              <a:ahLst/>
              <a:cxnLst/>
              <a:rect r="r" b="b" t="t" l="l"/>
              <a:pathLst>
                <a:path h="4832840" w="9728074">
                  <a:moveTo>
                    <a:pt x="9603614" y="4832840"/>
                  </a:moveTo>
                  <a:lnTo>
                    <a:pt x="124460" y="4832840"/>
                  </a:lnTo>
                  <a:cubicBezTo>
                    <a:pt x="55880" y="4832840"/>
                    <a:pt x="0" y="4776960"/>
                    <a:pt x="0" y="470838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603614" y="0"/>
                  </a:lnTo>
                  <a:cubicBezTo>
                    <a:pt x="9672194" y="0"/>
                    <a:pt x="9728074" y="55880"/>
                    <a:pt x="9728074" y="124460"/>
                  </a:cubicBezTo>
                  <a:lnTo>
                    <a:pt x="9728074" y="4708380"/>
                  </a:lnTo>
                  <a:cubicBezTo>
                    <a:pt x="9728074" y="4776960"/>
                    <a:pt x="9672194" y="4832840"/>
                    <a:pt x="9603614" y="483284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4762606" y="4084864"/>
            <a:ext cx="8470263" cy="2117272"/>
            <a:chOff x="0" y="0"/>
            <a:chExt cx="11293684" cy="282303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11293684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400"/>
                </a:lnSpc>
              </a:pPr>
              <a:r>
                <a:rPr lang="en-US" b="true" sz="7000">
                  <a:solidFill>
                    <a:srgbClr val="0E2C4B"/>
                  </a:solidFill>
                  <a:latin typeface="Muli Bold Bold"/>
                  <a:ea typeface="Muli Bold Bold"/>
                  <a:cs typeface="Muli Bold Bold"/>
                  <a:sym typeface="Muli Bold Bold"/>
                </a:rPr>
                <a:t>Thank you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340430"/>
              <a:ext cx="11293684" cy="482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7" id="7" descr="3d paper airplane illustration"/>
          <p:cNvSpPr/>
          <p:nvPr/>
        </p:nvSpPr>
        <p:spPr>
          <a:xfrm flipH="false" flipV="false" rot="-1251902">
            <a:off x="2297276" y="1924267"/>
            <a:ext cx="2945311" cy="1144990"/>
          </a:xfrm>
          <a:custGeom>
            <a:avLst/>
            <a:gdLst/>
            <a:ahLst/>
            <a:cxnLst/>
            <a:rect r="r" b="b" t="t" l="l"/>
            <a:pathLst>
              <a:path h="1144990" w="2945311">
                <a:moveTo>
                  <a:pt x="0" y="0"/>
                </a:moveTo>
                <a:lnTo>
                  <a:pt x="2945311" y="0"/>
                </a:lnTo>
                <a:lnTo>
                  <a:pt x="2945311" y="1144990"/>
                </a:lnTo>
                <a:lnTo>
                  <a:pt x="0" y="1144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98272">
            <a:off x="2571622" y="3085231"/>
            <a:ext cx="1617965" cy="424716"/>
          </a:xfrm>
          <a:custGeom>
            <a:avLst/>
            <a:gdLst/>
            <a:ahLst/>
            <a:cxnLst/>
            <a:rect r="r" b="b" t="t" l="l"/>
            <a:pathLst>
              <a:path h="424716" w="1617965">
                <a:moveTo>
                  <a:pt x="0" y="0"/>
                </a:moveTo>
                <a:lnTo>
                  <a:pt x="1617964" y="0"/>
                </a:lnTo>
                <a:lnTo>
                  <a:pt x="1617964" y="424716"/>
                </a:lnTo>
                <a:lnTo>
                  <a:pt x="0" y="4247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9" id="9"/>
          <p:cNvGrpSpPr/>
          <p:nvPr/>
        </p:nvGrpSpPr>
        <p:grpSpPr>
          <a:xfrm rot="0">
            <a:off x="17462500" y="9461500"/>
            <a:ext cx="825500" cy="825500"/>
            <a:chOff x="0" y="0"/>
            <a:chExt cx="660400" cy="660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60400" cy="660400"/>
            </a:xfrm>
            <a:custGeom>
              <a:avLst/>
              <a:gdLst/>
              <a:ahLst/>
              <a:cxnLst/>
              <a:rect r="r" b="b" t="t" l="l"/>
              <a:pathLst>
                <a:path h="660400" w="660400">
                  <a:moveTo>
                    <a:pt x="5359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35940"/>
                  </a:lnTo>
                  <a:cubicBezTo>
                    <a:pt x="660400" y="604520"/>
                    <a:pt x="604520" y="660400"/>
                    <a:pt x="535940" y="660400"/>
                  </a:cubicBezTo>
                  <a:close/>
                </a:path>
              </a:pathLst>
            </a:custGeom>
            <a:solidFill>
              <a:srgbClr val="ED601D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7612158" y="9546049"/>
            <a:ext cx="526185" cy="589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3"/>
              </a:lnSpc>
              <a:spcBef>
                <a:spcPct val="0"/>
              </a:spcBef>
            </a:pPr>
            <a:r>
              <a:rPr lang="en-US" sz="3452">
                <a:solidFill>
                  <a:srgbClr val="000000"/>
                </a:solidFill>
                <a:latin typeface="Muli Regular"/>
                <a:ea typeface="Muli Regular"/>
                <a:cs typeface="Muli Regular"/>
                <a:sym typeface="Muli Regular"/>
              </a:rPr>
              <a:t>25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3557" y="1390999"/>
            <a:ext cx="6977486" cy="7148517"/>
            <a:chOff x="0" y="0"/>
            <a:chExt cx="9303314" cy="9531355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9303314" cy="9303314"/>
              <a:chOff x="0" y="0"/>
              <a:chExt cx="6350000" cy="63500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6EBE7"/>
              </a:solidFill>
            </p:spPr>
          </p:sp>
        </p:grpSp>
        <p:sp>
          <p:nvSpPr>
            <p:cNvPr name="Freeform 5" id="5"/>
            <p:cNvSpPr/>
            <p:nvPr/>
          </p:nvSpPr>
          <p:spPr>
            <a:xfrm flipH="false" flipV="false" rot="350470">
              <a:off x="1024210" y="7622755"/>
              <a:ext cx="6103535" cy="1602178"/>
            </a:xfrm>
            <a:custGeom>
              <a:avLst/>
              <a:gdLst/>
              <a:ahLst/>
              <a:cxnLst/>
              <a:rect r="r" b="b" t="t" l="l"/>
              <a:pathLst>
                <a:path h="1602178" w="6103535">
                  <a:moveTo>
                    <a:pt x="0" y="0"/>
                  </a:moveTo>
                  <a:lnTo>
                    <a:pt x="6103535" y="0"/>
                  </a:lnTo>
                  <a:lnTo>
                    <a:pt x="6103535" y="1602178"/>
                  </a:lnTo>
                  <a:lnTo>
                    <a:pt x="0" y="16021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0000"/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7390846" y="9374466"/>
            <a:ext cx="825500" cy="825500"/>
            <a:chOff x="0" y="0"/>
            <a:chExt cx="660400" cy="660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0400" cy="660400"/>
            </a:xfrm>
            <a:custGeom>
              <a:avLst/>
              <a:gdLst/>
              <a:ahLst/>
              <a:cxnLst/>
              <a:rect r="r" b="b" t="t" l="l"/>
              <a:pathLst>
                <a:path h="660400" w="660400">
                  <a:moveTo>
                    <a:pt x="5359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35940"/>
                  </a:lnTo>
                  <a:cubicBezTo>
                    <a:pt x="660400" y="604520"/>
                    <a:pt x="604520" y="660400"/>
                    <a:pt x="535940" y="660400"/>
                  </a:cubicBezTo>
                  <a:close/>
                </a:path>
              </a:pathLst>
            </a:custGeom>
            <a:solidFill>
              <a:srgbClr val="ED601D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239035" y="2952675"/>
            <a:ext cx="4612475" cy="4114800"/>
          </a:xfrm>
          <a:custGeom>
            <a:avLst/>
            <a:gdLst/>
            <a:ahLst/>
            <a:cxnLst/>
            <a:rect r="r" b="b" t="t" l="l"/>
            <a:pathLst>
              <a:path h="4114800" w="4612475">
                <a:moveTo>
                  <a:pt x="0" y="0"/>
                </a:moveTo>
                <a:lnTo>
                  <a:pt x="4612476" y="0"/>
                </a:lnTo>
                <a:lnTo>
                  <a:pt x="46124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584166" y="2070420"/>
            <a:ext cx="8675134" cy="7304046"/>
            <a:chOff x="0" y="0"/>
            <a:chExt cx="11566845" cy="973872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11566845" cy="24317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152"/>
                </a:lnSpc>
              </a:pPr>
              <a:r>
                <a:rPr lang="en-US" sz="5960" b="true">
                  <a:solidFill>
                    <a:srgbClr val="0E2C4B"/>
                  </a:solidFill>
                  <a:latin typeface="Muli Bold Bold"/>
                  <a:ea typeface="Muli Bold Bold"/>
                  <a:cs typeface="Muli Bold Bold"/>
                  <a:sym typeface="Muli Bold Bold"/>
                </a:rPr>
                <a:t>Intr</a:t>
              </a:r>
              <a:r>
                <a:rPr lang="en-US" b="true" sz="5960">
                  <a:solidFill>
                    <a:srgbClr val="0E2C4B"/>
                  </a:solidFill>
                  <a:latin typeface="Muli Bold Bold"/>
                  <a:ea typeface="Muli Bold Bold"/>
                  <a:cs typeface="Muli Bold Bold"/>
                  <a:sym typeface="Muli Bold Bold"/>
                </a:rPr>
                <a:t>oduction to Test </a:t>
              </a:r>
              <a:r>
                <a:rPr lang="en-US" b="true" sz="5960">
                  <a:solidFill>
                    <a:srgbClr val="ED601D"/>
                  </a:solidFill>
                  <a:latin typeface="Muli Bold Bold"/>
                  <a:ea typeface="Muli Bold Bold"/>
                  <a:cs typeface="Muli Bold Bold"/>
                  <a:sym typeface="Muli Bold Bold"/>
                </a:rPr>
                <a:t>Automation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568165"/>
              <a:ext cx="10676500" cy="61705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05"/>
                </a:lnSpc>
              </a:pPr>
              <a:r>
                <a:rPr lang="en-US" sz="2860">
                  <a:solidFill>
                    <a:srgbClr val="0E2C4B"/>
                  </a:solidFill>
                  <a:latin typeface="Muli Regular"/>
                  <a:ea typeface="Muli Regular"/>
                  <a:cs typeface="Muli Regular"/>
                  <a:sym typeface="Muli Regular"/>
                </a:rPr>
                <a:t>  </a:t>
              </a:r>
              <a:r>
                <a:rPr lang="en-US" sz="2860">
                  <a:solidFill>
                    <a:srgbClr val="0E2C4B"/>
                  </a:solidFill>
                  <a:latin typeface="Muli Regular"/>
                  <a:ea typeface="Muli Regular"/>
                  <a:cs typeface="Muli Regular"/>
                  <a:sym typeface="Muli Regular"/>
                </a:rPr>
                <a:t>What is Test Automation?</a:t>
              </a:r>
            </a:p>
            <a:p>
              <a:pPr algn="l">
                <a:lnSpc>
                  <a:spcPts val="4005"/>
                </a:lnSpc>
              </a:pPr>
            </a:p>
            <a:p>
              <a:pPr algn="l" marL="639246" indent="-319623" lvl="1">
                <a:lnSpc>
                  <a:spcPts val="4145"/>
                </a:lnSpc>
                <a:buFont typeface="Arial"/>
                <a:buChar char="•"/>
              </a:pPr>
              <a:r>
                <a:rPr lang="en-US" b="true" sz="2960">
                  <a:solidFill>
                    <a:srgbClr val="000000"/>
                  </a:solidFill>
                  <a:latin typeface="Muli Regular Bold"/>
                  <a:ea typeface="Muli Regular Bold"/>
                  <a:cs typeface="Muli Regular Bold"/>
                  <a:sym typeface="Muli Regular Bold"/>
                </a:rPr>
                <a:t>Definition</a:t>
              </a:r>
              <a:r>
                <a:rPr lang="en-US" sz="2960">
                  <a:solidFill>
                    <a:srgbClr val="0E2C4B"/>
                  </a:solidFill>
                  <a:latin typeface="Muli Regular"/>
                  <a:ea typeface="Muli Regular"/>
                  <a:cs typeface="Muli Regular"/>
                  <a:sym typeface="Muli Regular"/>
                </a:rPr>
                <a:t>: Process of using automation tools to execute test cases</a:t>
              </a:r>
            </a:p>
            <a:p>
              <a:pPr algn="l" marL="639246" indent="-319623" lvl="1">
                <a:lnSpc>
                  <a:spcPts val="4145"/>
                </a:lnSpc>
                <a:buFont typeface="Arial"/>
                <a:buChar char="•"/>
              </a:pPr>
              <a:r>
                <a:rPr lang="en-US" b="true" sz="2960">
                  <a:solidFill>
                    <a:srgbClr val="000000"/>
                  </a:solidFill>
                  <a:latin typeface="Muli Regular Bold"/>
                  <a:ea typeface="Muli Regular Bold"/>
                  <a:cs typeface="Muli Regular Bold"/>
                  <a:sym typeface="Muli Regular Bold"/>
                </a:rPr>
                <a:t>Purpose:</a:t>
              </a:r>
              <a:r>
                <a:rPr lang="en-US" sz="2960">
                  <a:solidFill>
                    <a:srgbClr val="0E2C4B"/>
                  </a:solidFill>
                  <a:latin typeface="Muli Regular"/>
                  <a:ea typeface="Muli Regular"/>
                  <a:cs typeface="Muli Regular"/>
                  <a:sym typeface="Muli Regular"/>
                </a:rPr>
                <a:t> Reduce manual effort and increase testing efficiency</a:t>
              </a:r>
            </a:p>
            <a:p>
              <a:pPr algn="l" marL="639246" indent="-319623" lvl="1">
                <a:lnSpc>
                  <a:spcPts val="4145"/>
                </a:lnSpc>
                <a:buFont typeface="Arial"/>
                <a:buChar char="•"/>
              </a:pPr>
              <a:r>
                <a:rPr lang="en-US" b="true" sz="2960">
                  <a:solidFill>
                    <a:srgbClr val="000000"/>
                  </a:solidFill>
                  <a:latin typeface="Muli Regular Bold"/>
                  <a:ea typeface="Muli Regular Bold"/>
                  <a:cs typeface="Muli Regular Bold"/>
                  <a:sym typeface="Muli Regular Bold"/>
                </a:rPr>
                <a:t>Scope:</a:t>
              </a:r>
              <a:r>
                <a:rPr lang="en-US" sz="2960">
                  <a:solidFill>
                    <a:srgbClr val="0E2C4B"/>
                  </a:solidFill>
                  <a:latin typeface="Muli Regular"/>
                  <a:ea typeface="Muli Regular"/>
                  <a:cs typeface="Muli Regular"/>
                  <a:sym typeface="Muli Regular"/>
                </a:rPr>
                <a:t> Functional, Regression, Load, and Performance testing</a:t>
              </a:r>
            </a:p>
            <a:p>
              <a:pPr algn="l">
                <a:lnSpc>
                  <a:spcPts val="4005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7672050" y="9459015"/>
            <a:ext cx="263092" cy="589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3"/>
              </a:lnSpc>
              <a:spcBef>
                <a:spcPct val="0"/>
              </a:spcBef>
            </a:pPr>
            <a:r>
              <a:rPr lang="en-US" sz="3452">
                <a:solidFill>
                  <a:srgbClr val="000000"/>
                </a:solidFill>
                <a:latin typeface="Muli Regular"/>
                <a:ea typeface="Muli Regular"/>
                <a:cs typeface="Muli Regular"/>
                <a:sym typeface="Muli Regular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3797" y="236488"/>
            <a:ext cx="17547890" cy="9814023"/>
            <a:chOff x="0" y="0"/>
            <a:chExt cx="14038311" cy="7851218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4038312" cy="7851218"/>
            </a:xfrm>
            <a:custGeom>
              <a:avLst/>
              <a:gdLst/>
              <a:ahLst/>
              <a:cxnLst/>
              <a:rect r="r" b="b" t="t" l="l"/>
              <a:pathLst>
                <a:path h="7851218" w="14038312">
                  <a:moveTo>
                    <a:pt x="13913851" y="7851218"/>
                  </a:moveTo>
                  <a:lnTo>
                    <a:pt x="124460" y="7851218"/>
                  </a:lnTo>
                  <a:cubicBezTo>
                    <a:pt x="55880" y="7851218"/>
                    <a:pt x="0" y="7795338"/>
                    <a:pt x="0" y="77267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913851" y="0"/>
                  </a:lnTo>
                  <a:cubicBezTo>
                    <a:pt x="13982432" y="0"/>
                    <a:pt x="14038312" y="55880"/>
                    <a:pt x="14038312" y="124460"/>
                  </a:cubicBezTo>
                  <a:lnTo>
                    <a:pt x="14038312" y="7726759"/>
                  </a:lnTo>
                  <a:cubicBezTo>
                    <a:pt x="14038312" y="7795338"/>
                    <a:pt x="13982432" y="7851218"/>
                    <a:pt x="13913851" y="7851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313797" y="830104"/>
          <a:ext cx="17328496" cy="9951720"/>
        </p:xfrm>
        <a:graphic>
          <a:graphicData uri="http://schemas.openxmlformats.org/drawingml/2006/table">
            <a:tbl>
              <a:tblPr/>
              <a:tblGrid>
                <a:gridCol w="1637748"/>
                <a:gridCol w="14899063"/>
                <a:gridCol w="791686"/>
              </a:tblGrid>
              <a:tr h="318985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60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6000"/>
                        </a:lnSpc>
                        <a:defRPr/>
                      </a:pPr>
                      <a:r>
                        <a:rPr lang="en-US" sz="5000" b="true">
                          <a:solidFill>
                            <a:srgbClr val="0E2C4B"/>
                          </a:solidFill>
                          <a:latin typeface="Muli Bold Bold"/>
                          <a:ea typeface="Muli Bold Bold"/>
                          <a:cs typeface="Muli Bold Bold"/>
                          <a:sym typeface="Muli Bold Bold"/>
                        </a:rPr>
                        <a:t>Why Test</a:t>
                      </a:r>
                      <a:r>
                        <a:rPr lang="en-US" sz="5000" b="true">
                          <a:solidFill>
                            <a:srgbClr val="ED601D"/>
                          </a:solidFill>
                          <a:latin typeface="Muli Bold Bold"/>
                          <a:ea typeface="Muli Bold Bold"/>
                          <a:cs typeface="Muli Bold Bold"/>
                          <a:sym typeface="Muli Bold Bold"/>
                        </a:rPr>
                        <a:t> Automa</a:t>
                      </a:r>
                      <a:r>
                        <a:rPr lang="en-US" sz="5000" u="none" b="true">
                          <a:solidFill>
                            <a:srgbClr val="ED601D"/>
                          </a:solidFill>
                          <a:latin typeface="Muli Bold Bold"/>
                          <a:ea typeface="Muli Bold Bold"/>
                          <a:cs typeface="Muli Bold Bold"/>
                          <a:sym typeface="Muli Bold Bold"/>
                        </a:rPr>
                        <a:t>t</a:t>
                      </a:r>
                      <a:r>
                        <a:rPr lang="en-US" sz="5000" b="true">
                          <a:solidFill>
                            <a:srgbClr val="ED601D"/>
                          </a:solidFill>
                          <a:latin typeface="Muli Bold Bold"/>
                          <a:ea typeface="Muli Bold Bold"/>
                          <a:cs typeface="Muli Bold Bold"/>
                          <a:sym typeface="Muli Bold Bold"/>
                        </a:rPr>
                        <a:t>i</a:t>
                      </a:r>
                      <a:r>
                        <a:rPr lang="en-US" sz="5000" u="none" b="true">
                          <a:solidFill>
                            <a:srgbClr val="ED601D"/>
                          </a:solidFill>
                          <a:latin typeface="Muli Bold Bold"/>
                          <a:ea typeface="Muli Bold Bold"/>
                          <a:cs typeface="Muli Bold Bold"/>
                          <a:sym typeface="Muli Bold Bold"/>
                        </a:rPr>
                        <a:t>o</a:t>
                      </a:r>
                      <a:r>
                        <a:rPr lang="en-US" sz="5000" b="true">
                          <a:solidFill>
                            <a:srgbClr val="ED601D"/>
                          </a:solidFill>
                          <a:latin typeface="Muli Bold Bold"/>
                          <a:ea typeface="Muli Bold Bold"/>
                          <a:cs typeface="Muli Bold Bold"/>
                          <a:sym typeface="Muli Bold Bold"/>
                        </a:rPr>
                        <a:t>n </a:t>
                      </a:r>
                      <a:r>
                        <a:rPr lang="en-US" sz="5000" b="true">
                          <a:solidFill>
                            <a:srgbClr val="000000"/>
                          </a:solidFill>
                          <a:latin typeface="Muli Bold Bold"/>
                          <a:ea typeface="Muli Bold Bold"/>
                          <a:cs typeface="Muli Bold Bold"/>
                          <a:sym typeface="Muli Bold Bold"/>
                        </a:rPr>
                        <a:t>?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60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6186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 marL="561336" indent="-280668" lvl="1">
                        <a:lnSpc>
                          <a:spcPts val="5173"/>
                        </a:lnSpc>
                        <a:buFont typeface="Arial"/>
                        <a:buChar char="•"/>
                        <a:defRPr/>
                      </a:pPr>
                      <a:r>
                        <a:rPr lang="en-US" b="true" sz="2599">
                          <a:solidFill>
                            <a:srgbClr val="0E2C4B"/>
                          </a:solidFill>
                          <a:latin typeface="Muli Regular Bold"/>
                          <a:ea typeface="Muli Regular Bold"/>
                          <a:cs typeface="Muli Regular Bold"/>
                          <a:sym typeface="Muli Regular Bold"/>
                        </a:rPr>
                        <a:t>Speed: </a:t>
                      </a:r>
                      <a:r>
                        <a:rPr lang="en-US" sz="2599">
                          <a:solidFill>
                            <a:srgbClr val="0E2C4B"/>
                          </a:solidFill>
                          <a:latin typeface="Muli Regular"/>
                          <a:ea typeface="Muli Regular"/>
                          <a:cs typeface="Muli Regular"/>
                          <a:sym typeface="Muli Regular"/>
                        </a:rPr>
                        <a:t>Faster time-to-market</a:t>
                      </a:r>
                      <a:endParaRPr lang="en-US" sz="1100"/>
                    </a:p>
                    <a:p>
                      <a:pPr algn="l" marL="561336" indent="-280668" lvl="1">
                        <a:lnSpc>
                          <a:spcPts val="5173"/>
                        </a:lnSpc>
                        <a:buFont typeface="Arial"/>
                        <a:buChar char="•"/>
                      </a:pPr>
                      <a:r>
                        <a:rPr lang="en-US" b="true" sz="2599">
                          <a:solidFill>
                            <a:srgbClr val="0E2C4B"/>
                          </a:solidFill>
                          <a:latin typeface="Muli Regular Bold"/>
                          <a:ea typeface="Muli Regular Bold"/>
                          <a:cs typeface="Muli Regular Bold"/>
                          <a:sym typeface="Muli Regular Bold"/>
                        </a:rPr>
                        <a:t>Quality:</a:t>
                      </a:r>
                      <a:r>
                        <a:rPr lang="en-US" sz="2599">
                          <a:solidFill>
                            <a:srgbClr val="0E2C4B"/>
                          </a:solidFill>
                          <a:latin typeface="Muli Regular"/>
                          <a:ea typeface="Muli Regular"/>
                          <a:cs typeface="Muli Regular"/>
                          <a:sym typeface="Muli Regular"/>
                        </a:rPr>
                        <a:t> Consistent and reliable results</a:t>
                      </a:r>
                    </a:p>
                    <a:p>
                      <a:pPr algn="l" marL="561336" indent="-280668" lvl="1">
                        <a:lnSpc>
                          <a:spcPts val="5173"/>
                        </a:lnSpc>
                        <a:buFont typeface="Arial"/>
                        <a:buChar char="•"/>
                      </a:pPr>
                      <a:r>
                        <a:rPr lang="en-US" b="true" sz="2599">
                          <a:solidFill>
                            <a:srgbClr val="0E2C4B"/>
                          </a:solidFill>
                          <a:latin typeface="Muli Regular Bold"/>
                          <a:ea typeface="Muli Regular Bold"/>
                          <a:cs typeface="Muli Regular Bold"/>
                          <a:sym typeface="Muli Regular Bold"/>
                        </a:rPr>
                        <a:t>Cost:</a:t>
                      </a:r>
                      <a:r>
                        <a:rPr lang="en-US" sz="2599">
                          <a:solidFill>
                            <a:srgbClr val="0E2C4B"/>
                          </a:solidFill>
                          <a:latin typeface="Muli Regular"/>
                          <a:ea typeface="Muli Regular"/>
                          <a:cs typeface="Muli Regular"/>
                          <a:sym typeface="Muli Regular"/>
                        </a:rPr>
                        <a:t> Reduced long-term testing costs</a:t>
                      </a:r>
                    </a:p>
                    <a:p>
                      <a:pPr algn="l" marL="561336" indent="-280668" lvl="1">
                        <a:lnSpc>
                          <a:spcPts val="5173"/>
                        </a:lnSpc>
                        <a:buFont typeface="Arial"/>
                        <a:buChar char="•"/>
                      </a:pPr>
                      <a:r>
                        <a:rPr lang="en-US" b="true" sz="2599">
                          <a:solidFill>
                            <a:srgbClr val="0E2C4B"/>
                          </a:solidFill>
                          <a:latin typeface="Muli Regular Bold"/>
                          <a:ea typeface="Muli Regular Bold"/>
                          <a:cs typeface="Muli Regular Bold"/>
                          <a:sym typeface="Muli Regular Bold"/>
                        </a:rPr>
                        <a:t>Cover</a:t>
                      </a:r>
                      <a:r>
                        <a:rPr lang="en-US" b="true" sz="2599">
                          <a:solidFill>
                            <a:srgbClr val="0E2C4B"/>
                          </a:solidFill>
                          <a:latin typeface="Muli Regular Bold"/>
                          <a:ea typeface="Muli Regular Bold"/>
                          <a:cs typeface="Muli Regular Bold"/>
                          <a:sym typeface="Muli Regular Bold"/>
                        </a:rPr>
                        <a:t>age</a:t>
                      </a:r>
                      <a:r>
                        <a:rPr lang="en-US" sz="2599">
                          <a:solidFill>
                            <a:srgbClr val="0E2C4B"/>
                          </a:solidFill>
                          <a:latin typeface="Muli Regular"/>
                          <a:ea typeface="Muli Regular"/>
                          <a:cs typeface="Muli Regular"/>
                          <a:sym typeface="Muli Regular"/>
                        </a:rPr>
                        <a:t>: Testing across multiple platforms</a:t>
                      </a:r>
                    </a:p>
                    <a:p>
                      <a:pPr algn="l" marL="561336" indent="-280668" lvl="1">
                        <a:lnSpc>
                          <a:spcPts val="5173"/>
                        </a:lnSpc>
                        <a:buFont typeface="Arial"/>
                        <a:buChar char="•"/>
                      </a:pPr>
                      <a:r>
                        <a:rPr lang="en-US" b="true" sz="2599">
                          <a:solidFill>
                            <a:srgbClr val="0E2C4B"/>
                          </a:solidFill>
                          <a:latin typeface="Muli Regular Bold"/>
                          <a:ea typeface="Muli Regular Bold"/>
                          <a:cs typeface="Muli Regular Bold"/>
                          <a:sym typeface="Muli Regular Bold"/>
                        </a:rPr>
                        <a:t>Continuous Integration:</a:t>
                      </a:r>
                      <a:r>
                        <a:rPr lang="en-US" sz="2599">
                          <a:solidFill>
                            <a:srgbClr val="0E2C4B"/>
                          </a:solidFill>
                          <a:latin typeface="Muli Regular"/>
                          <a:ea typeface="Muli Regular"/>
                          <a:cs typeface="Muli Regular"/>
                          <a:sym typeface="Muli Regular"/>
                        </a:rPr>
                        <a:t> Support for DevOps practices</a:t>
                      </a:r>
                    </a:p>
                    <a:p>
                      <a:pPr algn="l">
                        <a:lnSpc>
                          <a:spcPts val="6765"/>
                        </a:lnSpc>
                      </a:pPr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5" id="5"/>
          <p:cNvGrpSpPr/>
          <p:nvPr/>
        </p:nvGrpSpPr>
        <p:grpSpPr>
          <a:xfrm rot="0">
            <a:off x="17462500" y="9461500"/>
            <a:ext cx="825500" cy="825500"/>
            <a:chOff x="0" y="0"/>
            <a:chExt cx="660400" cy="660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660400"/>
            </a:xfrm>
            <a:custGeom>
              <a:avLst/>
              <a:gdLst/>
              <a:ahLst/>
              <a:cxnLst/>
              <a:rect r="r" b="b" t="t" l="l"/>
              <a:pathLst>
                <a:path h="660400" w="660400">
                  <a:moveTo>
                    <a:pt x="5359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35940"/>
                  </a:lnTo>
                  <a:cubicBezTo>
                    <a:pt x="660400" y="604520"/>
                    <a:pt x="604520" y="660400"/>
                    <a:pt x="535940" y="660400"/>
                  </a:cubicBezTo>
                  <a:close/>
                </a:path>
              </a:pathLst>
            </a:custGeom>
            <a:solidFill>
              <a:srgbClr val="ED601D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1193353" y="4138316"/>
            <a:ext cx="4891756" cy="4114800"/>
          </a:xfrm>
          <a:custGeom>
            <a:avLst/>
            <a:gdLst/>
            <a:ahLst/>
            <a:cxnLst/>
            <a:rect r="r" b="b" t="t" l="l"/>
            <a:pathLst>
              <a:path h="4114800" w="4891756">
                <a:moveTo>
                  <a:pt x="0" y="0"/>
                </a:moveTo>
                <a:lnTo>
                  <a:pt x="4891756" y="0"/>
                </a:lnTo>
                <a:lnTo>
                  <a:pt x="48917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743704" y="9546049"/>
            <a:ext cx="263092" cy="589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3"/>
              </a:lnSpc>
              <a:spcBef>
                <a:spcPct val="0"/>
              </a:spcBef>
            </a:pPr>
            <a:r>
              <a:rPr lang="en-US" sz="3452">
                <a:solidFill>
                  <a:srgbClr val="000000"/>
                </a:solidFill>
                <a:latin typeface="Muli Regular"/>
                <a:ea typeface="Muli Regular"/>
                <a:cs typeface="Muli Regular"/>
                <a:sym typeface="Muli Regular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3797" y="236488"/>
            <a:ext cx="17547890" cy="9814023"/>
            <a:chOff x="0" y="0"/>
            <a:chExt cx="14038311" cy="7851218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4038312" cy="7851218"/>
            </a:xfrm>
            <a:custGeom>
              <a:avLst/>
              <a:gdLst/>
              <a:ahLst/>
              <a:cxnLst/>
              <a:rect r="r" b="b" t="t" l="l"/>
              <a:pathLst>
                <a:path h="7851218" w="14038312">
                  <a:moveTo>
                    <a:pt x="13913851" y="7851218"/>
                  </a:moveTo>
                  <a:lnTo>
                    <a:pt x="124460" y="7851218"/>
                  </a:lnTo>
                  <a:cubicBezTo>
                    <a:pt x="55880" y="7851218"/>
                    <a:pt x="0" y="7795338"/>
                    <a:pt x="0" y="772675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913851" y="0"/>
                  </a:lnTo>
                  <a:cubicBezTo>
                    <a:pt x="13982432" y="0"/>
                    <a:pt x="14038312" y="55880"/>
                    <a:pt x="14038312" y="124460"/>
                  </a:cubicBezTo>
                  <a:lnTo>
                    <a:pt x="14038312" y="7726759"/>
                  </a:lnTo>
                  <a:cubicBezTo>
                    <a:pt x="14038312" y="7795338"/>
                    <a:pt x="13982432" y="7851218"/>
                    <a:pt x="13913851" y="78512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0" y="335280"/>
          <a:ext cx="17328496" cy="4466874"/>
        </p:xfrm>
        <a:graphic>
          <a:graphicData uri="http://schemas.openxmlformats.org/drawingml/2006/table">
            <a:tbl>
              <a:tblPr/>
              <a:tblGrid>
                <a:gridCol w="1637748"/>
                <a:gridCol w="15576448"/>
                <a:gridCol w="114300"/>
              </a:tblGrid>
              <a:tr h="231227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60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6000"/>
                        </a:lnSpc>
                        <a:defRPr/>
                      </a:pPr>
                      <a:r>
                        <a:rPr lang="en-US" sz="5000" b="true">
                          <a:solidFill>
                            <a:srgbClr val="0E2C4B"/>
                          </a:solidFill>
                          <a:latin typeface="Muli Bold Bold"/>
                          <a:ea typeface="Muli Bold Bold"/>
                          <a:cs typeface="Muli Bold Bold"/>
                          <a:sym typeface="Muli Bold Bold"/>
                        </a:rPr>
                        <a:t>How </a:t>
                      </a:r>
                      <a:r>
                        <a:rPr lang="en-US" sz="5000" b="true">
                          <a:solidFill>
                            <a:srgbClr val="ED601D"/>
                          </a:solidFill>
                          <a:latin typeface="Muli Bold Bold"/>
                          <a:ea typeface="Muli Bold Bold"/>
                          <a:cs typeface="Muli Bold Bold"/>
                          <a:sym typeface="Muli Bold Bold"/>
                        </a:rPr>
                        <a:t>Selenium</a:t>
                      </a:r>
                      <a:r>
                        <a:rPr lang="en-US" sz="5000" b="true">
                          <a:solidFill>
                            <a:srgbClr val="0E2C4B"/>
                          </a:solidFill>
                          <a:latin typeface="Muli Bold Bold"/>
                          <a:ea typeface="Muli Bold Bold"/>
                          <a:cs typeface="Muli Bold Bold"/>
                          <a:sym typeface="Muli Bold Bold"/>
                        </a:rPr>
                        <a:t> W</a:t>
                      </a:r>
                      <a:r>
                        <a:rPr lang="en-US" sz="5000" u="none" b="true">
                          <a:solidFill>
                            <a:srgbClr val="0E2C4B"/>
                          </a:solidFill>
                          <a:latin typeface="Muli Bold Bold"/>
                          <a:ea typeface="Muli Bold Bold"/>
                          <a:cs typeface="Muli Bold Bold"/>
                          <a:sym typeface="Muli Bold Bold"/>
                        </a:rPr>
                        <a:t>orks ?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6000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459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6765"/>
                        </a:lnSpc>
                        <a:defRPr/>
                      </a:pPr>
                      <a:r>
                        <a:rPr lang="en-US" sz="3399" spc="911" b="true">
                          <a:solidFill>
                            <a:srgbClr val="0E2C4B"/>
                          </a:solidFill>
                          <a:latin typeface="Muli Regular Bold"/>
                          <a:ea typeface="Muli Regular Bold"/>
                          <a:cs typeface="Muli Regular Bold"/>
                          <a:sym typeface="Muli Regular Bold"/>
                        </a:rPr>
                        <a:t>Test Script → WebDriver</a:t>
                      </a:r>
                      <a:r>
                        <a:rPr lang="en-US" sz="3399" spc="911" b="true">
                          <a:solidFill>
                            <a:srgbClr val="0E2C4B"/>
                          </a:solidFill>
                          <a:latin typeface="Muli Regular Bold"/>
                          <a:ea typeface="Muli Regular Bold"/>
                          <a:cs typeface="Muli Regular Bold"/>
                          <a:sym typeface="Muli Regular Bold"/>
                        </a:rPr>
                        <a:t> → Browser Dri</a:t>
                      </a:r>
                      <a:r>
                        <a:rPr lang="en-US" sz="3399" spc="911" b="true">
                          <a:solidFill>
                            <a:srgbClr val="0E2C4B"/>
                          </a:solidFill>
                          <a:latin typeface="Muli Regular Bold"/>
                          <a:ea typeface="Muli Regular Bold"/>
                          <a:cs typeface="Muli Regular Bold"/>
                          <a:sym typeface="Muli Regular Bold"/>
                        </a:rPr>
                        <a:t>ver</a:t>
                      </a:r>
                      <a:r>
                        <a:rPr lang="en-US" sz="3399" spc="911" b="true">
                          <a:solidFill>
                            <a:srgbClr val="0E2C4B"/>
                          </a:solidFill>
                          <a:latin typeface="Muli Regular Bold"/>
                          <a:ea typeface="Muli Regular Bold"/>
                          <a:cs typeface="Muli Regular Bold"/>
                          <a:sym typeface="Muli Regular Bold"/>
                        </a:rPr>
                        <a:t> → Browser → Application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76200">
                      <a:solidFill>
                        <a:srgbClr val="F2F3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5" id="5"/>
          <p:cNvSpPr/>
          <p:nvPr/>
        </p:nvSpPr>
        <p:spPr>
          <a:xfrm flipH="false" flipV="false" rot="0">
            <a:off x="1618943" y="4543890"/>
            <a:ext cx="14936648" cy="5591715"/>
          </a:xfrm>
          <a:custGeom>
            <a:avLst/>
            <a:gdLst/>
            <a:ahLst/>
            <a:cxnLst/>
            <a:rect r="r" b="b" t="t" l="l"/>
            <a:pathLst>
              <a:path h="5591715" w="14936648">
                <a:moveTo>
                  <a:pt x="0" y="0"/>
                </a:moveTo>
                <a:lnTo>
                  <a:pt x="14936648" y="0"/>
                </a:lnTo>
                <a:lnTo>
                  <a:pt x="14936648" y="5591715"/>
                </a:lnTo>
                <a:lnTo>
                  <a:pt x="0" y="55917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95" r="0" b="-25695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522392" y="9637762"/>
            <a:ext cx="825500" cy="825500"/>
            <a:chOff x="0" y="0"/>
            <a:chExt cx="660400" cy="660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0400" cy="660400"/>
            </a:xfrm>
            <a:custGeom>
              <a:avLst/>
              <a:gdLst/>
              <a:ahLst/>
              <a:cxnLst/>
              <a:rect r="r" b="b" t="t" l="l"/>
              <a:pathLst>
                <a:path h="660400" w="660400">
                  <a:moveTo>
                    <a:pt x="5359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35940"/>
                  </a:lnTo>
                  <a:cubicBezTo>
                    <a:pt x="660400" y="604520"/>
                    <a:pt x="604520" y="660400"/>
                    <a:pt x="535940" y="660400"/>
                  </a:cubicBezTo>
                  <a:close/>
                </a:path>
              </a:pathLst>
            </a:custGeom>
            <a:solidFill>
              <a:srgbClr val="ED601D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7803596" y="9697272"/>
            <a:ext cx="263092" cy="589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3"/>
              </a:lnSpc>
              <a:spcBef>
                <a:spcPct val="0"/>
              </a:spcBef>
            </a:pPr>
            <a:r>
              <a:rPr lang="en-US" sz="3452">
                <a:solidFill>
                  <a:srgbClr val="000000"/>
                </a:solidFill>
                <a:latin typeface="Muli Regular"/>
                <a:ea typeface="Muli Regular"/>
                <a:cs typeface="Muli Regular"/>
                <a:sym typeface="Muli Regular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0016" y="4009461"/>
            <a:ext cx="5972525" cy="2877346"/>
            <a:chOff x="0" y="0"/>
            <a:chExt cx="4778020" cy="2301877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778020" cy="2301877"/>
            </a:xfrm>
            <a:custGeom>
              <a:avLst/>
              <a:gdLst/>
              <a:ahLst/>
              <a:cxnLst/>
              <a:rect r="r" b="b" t="t" l="l"/>
              <a:pathLst>
                <a:path h="2301877" w="4778020">
                  <a:moveTo>
                    <a:pt x="4653560" y="2301877"/>
                  </a:moveTo>
                  <a:lnTo>
                    <a:pt x="124460" y="2301877"/>
                  </a:lnTo>
                  <a:cubicBezTo>
                    <a:pt x="55880" y="2301877"/>
                    <a:pt x="0" y="2245997"/>
                    <a:pt x="0" y="217741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53561" y="0"/>
                  </a:lnTo>
                  <a:cubicBezTo>
                    <a:pt x="4722140" y="0"/>
                    <a:pt x="4778020" y="55880"/>
                    <a:pt x="4778020" y="124460"/>
                  </a:cubicBezTo>
                  <a:lnTo>
                    <a:pt x="4778020" y="2177417"/>
                  </a:lnTo>
                  <a:cubicBezTo>
                    <a:pt x="4778020" y="2245997"/>
                    <a:pt x="4722140" y="2301877"/>
                    <a:pt x="4653561" y="230187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28591" y="7173166"/>
            <a:ext cx="5972525" cy="2877346"/>
            <a:chOff x="0" y="0"/>
            <a:chExt cx="4778020" cy="2301877"/>
          </a:xfrm>
        </p:grpSpPr>
        <p:sp>
          <p:nvSpPr>
            <p:cNvPr name="Freeform 5" id="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778020" cy="2301877"/>
            </a:xfrm>
            <a:custGeom>
              <a:avLst/>
              <a:gdLst/>
              <a:ahLst/>
              <a:cxnLst/>
              <a:rect r="r" b="b" t="t" l="l"/>
              <a:pathLst>
                <a:path h="2301877" w="4778020">
                  <a:moveTo>
                    <a:pt x="4653560" y="2301877"/>
                  </a:moveTo>
                  <a:lnTo>
                    <a:pt x="124460" y="2301877"/>
                  </a:lnTo>
                  <a:cubicBezTo>
                    <a:pt x="55880" y="2301877"/>
                    <a:pt x="0" y="2245997"/>
                    <a:pt x="0" y="217741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53561" y="0"/>
                  </a:lnTo>
                  <a:cubicBezTo>
                    <a:pt x="4722140" y="0"/>
                    <a:pt x="4778020" y="55880"/>
                    <a:pt x="4778020" y="124460"/>
                  </a:cubicBezTo>
                  <a:lnTo>
                    <a:pt x="4778020" y="2177417"/>
                  </a:lnTo>
                  <a:cubicBezTo>
                    <a:pt x="4778020" y="2245997"/>
                    <a:pt x="4722140" y="2301877"/>
                    <a:pt x="4653561" y="230187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539686" y="4009461"/>
            <a:ext cx="5972525" cy="2877346"/>
            <a:chOff x="0" y="0"/>
            <a:chExt cx="4778020" cy="2301877"/>
          </a:xfrm>
        </p:grpSpPr>
        <p:sp>
          <p:nvSpPr>
            <p:cNvPr name="Freeform 7" id="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778020" cy="2301877"/>
            </a:xfrm>
            <a:custGeom>
              <a:avLst/>
              <a:gdLst/>
              <a:ahLst/>
              <a:cxnLst/>
              <a:rect r="r" b="b" t="t" l="l"/>
              <a:pathLst>
                <a:path h="2301877" w="4778020">
                  <a:moveTo>
                    <a:pt x="4653560" y="2301877"/>
                  </a:moveTo>
                  <a:lnTo>
                    <a:pt x="124460" y="2301877"/>
                  </a:lnTo>
                  <a:cubicBezTo>
                    <a:pt x="55880" y="2301877"/>
                    <a:pt x="0" y="2245997"/>
                    <a:pt x="0" y="217741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53561" y="0"/>
                  </a:lnTo>
                  <a:cubicBezTo>
                    <a:pt x="4722140" y="0"/>
                    <a:pt x="4778020" y="55880"/>
                    <a:pt x="4778020" y="124460"/>
                  </a:cubicBezTo>
                  <a:lnTo>
                    <a:pt x="4778020" y="2177417"/>
                  </a:lnTo>
                  <a:cubicBezTo>
                    <a:pt x="4778020" y="2245997"/>
                    <a:pt x="4722140" y="2301877"/>
                    <a:pt x="4653561" y="230187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6539686" y="7173166"/>
            <a:ext cx="5972525" cy="2877346"/>
            <a:chOff x="0" y="0"/>
            <a:chExt cx="4778020" cy="2301877"/>
          </a:xfrm>
        </p:grpSpPr>
        <p:sp>
          <p:nvSpPr>
            <p:cNvPr name="Freeform 9" id="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778020" cy="2301877"/>
            </a:xfrm>
            <a:custGeom>
              <a:avLst/>
              <a:gdLst/>
              <a:ahLst/>
              <a:cxnLst/>
              <a:rect r="r" b="b" t="t" l="l"/>
              <a:pathLst>
                <a:path h="2301877" w="4778020">
                  <a:moveTo>
                    <a:pt x="4653560" y="2301877"/>
                  </a:moveTo>
                  <a:lnTo>
                    <a:pt x="124460" y="2301877"/>
                  </a:lnTo>
                  <a:cubicBezTo>
                    <a:pt x="55880" y="2301877"/>
                    <a:pt x="0" y="2245997"/>
                    <a:pt x="0" y="217741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53561" y="0"/>
                  </a:lnTo>
                  <a:cubicBezTo>
                    <a:pt x="4722140" y="0"/>
                    <a:pt x="4778020" y="55880"/>
                    <a:pt x="4778020" y="124460"/>
                  </a:cubicBezTo>
                  <a:lnTo>
                    <a:pt x="4778020" y="2177417"/>
                  </a:lnTo>
                  <a:cubicBezTo>
                    <a:pt x="4778020" y="2245997"/>
                    <a:pt x="4722140" y="2301877"/>
                    <a:pt x="4653561" y="230187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2750336" y="4009461"/>
            <a:ext cx="5208628" cy="2877346"/>
            <a:chOff x="0" y="0"/>
            <a:chExt cx="4166903" cy="2301877"/>
          </a:xfrm>
        </p:grpSpPr>
        <p:sp>
          <p:nvSpPr>
            <p:cNvPr name="Freeform 11" id="1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166903" cy="2301877"/>
            </a:xfrm>
            <a:custGeom>
              <a:avLst/>
              <a:gdLst/>
              <a:ahLst/>
              <a:cxnLst/>
              <a:rect r="r" b="b" t="t" l="l"/>
              <a:pathLst>
                <a:path h="2301877" w="4166903">
                  <a:moveTo>
                    <a:pt x="4042442" y="2301877"/>
                  </a:moveTo>
                  <a:lnTo>
                    <a:pt x="124460" y="2301877"/>
                  </a:lnTo>
                  <a:cubicBezTo>
                    <a:pt x="55880" y="2301877"/>
                    <a:pt x="0" y="2245997"/>
                    <a:pt x="0" y="217741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42443" y="0"/>
                  </a:lnTo>
                  <a:cubicBezTo>
                    <a:pt x="4111023" y="0"/>
                    <a:pt x="4166903" y="55880"/>
                    <a:pt x="4166903" y="124460"/>
                  </a:cubicBezTo>
                  <a:lnTo>
                    <a:pt x="4166903" y="2177417"/>
                  </a:lnTo>
                  <a:cubicBezTo>
                    <a:pt x="4166903" y="2245997"/>
                    <a:pt x="4111023" y="2301877"/>
                    <a:pt x="4042443" y="230187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28627" y="4429535"/>
            <a:ext cx="4772452" cy="1775247"/>
            <a:chOff x="0" y="0"/>
            <a:chExt cx="6363270" cy="2366996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843010" cy="691386"/>
              <a:chOff x="0" y="0"/>
              <a:chExt cx="1760412" cy="6604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760412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1760412">
                    <a:moveTo>
                      <a:pt x="1635952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35952" y="0"/>
                    </a:lnTo>
                    <a:cubicBezTo>
                      <a:pt x="1704532" y="0"/>
                      <a:pt x="1760412" y="55880"/>
                      <a:pt x="1760412" y="124460"/>
                    </a:cubicBezTo>
                    <a:lnTo>
                      <a:pt x="1760412" y="535940"/>
                    </a:lnTo>
                    <a:cubicBezTo>
                      <a:pt x="1760412" y="604520"/>
                      <a:pt x="1704532" y="660400"/>
                      <a:pt x="1635952" y="660400"/>
                    </a:cubicBezTo>
                    <a:close/>
                  </a:path>
                </a:pathLst>
              </a:custGeom>
              <a:solidFill>
                <a:srgbClr val="EFF9FD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204538" y="99101"/>
              <a:ext cx="1433934" cy="445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b="true" sz="2000">
                  <a:solidFill>
                    <a:srgbClr val="0E2C4B"/>
                  </a:solidFill>
                  <a:latin typeface="Muli Bold Bold"/>
                  <a:ea typeface="Muli Bold Bold"/>
                  <a:cs typeface="Muli Bold Bold"/>
                  <a:sym typeface="Muli Bold Bold"/>
                </a:rPr>
                <a:t>STEP 1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744272"/>
              <a:ext cx="6363270" cy="622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 b="true">
                  <a:solidFill>
                    <a:srgbClr val="0E2C4B"/>
                  </a:solidFill>
                  <a:latin typeface="Muli Regular Bold"/>
                  <a:ea typeface="Muli Regular Bold"/>
                  <a:cs typeface="Muli Regular Bold"/>
                  <a:sym typeface="Muli Regular Bold"/>
                </a:rPr>
                <a:t>R</a:t>
              </a:r>
              <a:r>
                <a:rPr lang="en-US" b="true" sz="2799">
                  <a:solidFill>
                    <a:srgbClr val="0E2C4B"/>
                  </a:solidFill>
                  <a:latin typeface="Muli Regular Bold"/>
                  <a:ea typeface="Muli Regular Bold"/>
                  <a:cs typeface="Muli Regular Bold"/>
                  <a:sym typeface="Muli Regular Bold"/>
                </a:rPr>
                <a:t>equirement Analysis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139722" y="4429535"/>
            <a:ext cx="4772452" cy="1775247"/>
            <a:chOff x="0" y="0"/>
            <a:chExt cx="6363270" cy="2366996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1843010" cy="691386"/>
              <a:chOff x="0" y="0"/>
              <a:chExt cx="1760412" cy="6604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760412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1760412">
                    <a:moveTo>
                      <a:pt x="1635952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35952" y="0"/>
                    </a:lnTo>
                    <a:cubicBezTo>
                      <a:pt x="1704532" y="0"/>
                      <a:pt x="1760412" y="55880"/>
                      <a:pt x="1760412" y="124460"/>
                    </a:cubicBezTo>
                    <a:lnTo>
                      <a:pt x="1760412" y="535940"/>
                    </a:lnTo>
                    <a:cubicBezTo>
                      <a:pt x="1760412" y="604520"/>
                      <a:pt x="1704532" y="660400"/>
                      <a:pt x="1635952" y="660400"/>
                    </a:cubicBezTo>
                    <a:close/>
                  </a:path>
                </a:pathLst>
              </a:custGeom>
              <a:solidFill>
                <a:srgbClr val="EFF9FD"/>
              </a:solidFill>
            </p:spPr>
          </p:sp>
        </p:grpSp>
        <p:sp>
          <p:nvSpPr>
            <p:cNvPr name="TextBox 20" id="20"/>
            <p:cNvSpPr txBox="true"/>
            <p:nvPr/>
          </p:nvSpPr>
          <p:spPr>
            <a:xfrm rot="0">
              <a:off x="204538" y="99101"/>
              <a:ext cx="1433934" cy="445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b="true" sz="2000">
                  <a:solidFill>
                    <a:srgbClr val="0E2C4B"/>
                  </a:solidFill>
                  <a:latin typeface="Muli Bold Bold"/>
                  <a:ea typeface="Muli Bold Bold"/>
                  <a:cs typeface="Muli Bold Bold"/>
                  <a:sym typeface="Muli Bold Bold"/>
                </a:rPr>
                <a:t>STEP 2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744272"/>
              <a:ext cx="6363270" cy="622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 b="true">
                  <a:solidFill>
                    <a:srgbClr val="0E2C4B"/>
                  </a:solidFill>
                  <a:latin typeface="Muli Regular Bold"/>
                  <a:ea typeface="Muli Regular Bold"/>
                  <a:cs typeface="Muli Regular Bold"/>
                  <a:sym typeface="Muli Regular Bold"/>
                </a:rPr>
                <a:t>Test Planning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928627" y="7591675"/>
            <a:ext cx="4772452" cy="1775247"/>
            <a:chOff x="0" y="0"/>
            <a:chExt cx="6363270" cy="2366996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1843010" cy="691386"/>
              <a:chOff x="0" y="0"/>
              <a:chExt cx="1760412" cy="6604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760412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1760412">
                    <a:moveTo>
                      <a:pt x="1635952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35952" y="0"/>
                    </a:lnTo>
                    <a:cubicBezTo>
                      <a:pt x="1704532" y="0"/>
                      <a:pt x="1760412" y="55880"/>
                      <a:pt x="1760412" y="124460"/>
                    </a:cubicBezTo>
                    <a:lnTo>
                      <a:pt x="1760412" y="535940"/>
                    </a:lnTo>
                    <a:cubicBezTo>
                      <a:pt x="1760412" y="604520"/>
                      <a:pt x="1704532" y="660400"/>
                      <a:pt x="1635952" y="660400"/>
                    </a:cubicBezTo>
                    <a:close/>
                  </a:path>
                </a:pathLst>
              </a:custGeom>
              <a:solidFill>
                <a:srgbClr val="EFF9FD"/>
              </a:solidFill>
            </p:spPr>
          </p:sp>
        </p:grpSp>
        <p:sp>
          <p:nvSpPr>
            <p:cNvPr name="TextBox 25" id="25"/>
            <p:cNvSpPr txBox="true"/>
            <p:nvPr/>
          </p:nvSpPr>
          <p:spPr>
            <a:xfrm rot="0">
              <a:off x="204538" y="99101"/>
              <a:ext cx="1433934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b="true" sz="2000">
                  <a:solidFill>
                    <a:srgbClr val="0E2C4B"/>
                  </a:solidFill>
                  <a:latin typeface="Muli Bold Bold"/>
                  <a:ea typeface="Muli Bold Bold"/>
                  <a:cs typeface="Muli Bold Bold"/>
                  <a:sym typeface="Muli Bold Bold"/>
                </a:rPr>
                <a:t>STEP 4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1744272"/>
              <a:ext cx="6363270" cy="622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 b="true">
                  <a:solidFill>
                    <a:srgbClr val="0E2C4B"/>
                  </a:solidFill>
                  <a:latin typeface="Muli Regular Bold"/>
                  <a:ea typeface="Muli Regular Bold"/>
                  <a:cs typeface="Muli Regular Bold"/>
                  <a:sym typeface="Muli Regular Bold"/>
                </a:rPr>
                <a:t>Test Environment Setup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139722" y="7594077"/>
            <a:ext cx="4772452" cy="1775247"/>
            <a:chOff x="0" y="0"/>
            <a:chExt cx="6363270" cy="2366996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1843010" cy="691386"/>
              <a:chOff x="0" y="0"/>
              <a:chExt cx="1760412" cy="6604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760412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1760412">
                    <a:moveTo>
                      <a:pt x="1635952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35952" y="0"/>
                    </a:lnTo>
                    <a:cubicBezTo>
                      <a:pt x="1704532" y="0"/>
                      <a:pt x="1760412" y="55880"/>
                      <a:pt x="1760412" y="124460"/>
                    </a:cubicBezTo>
                    <a:lnTo>
                      <a:pt x="1760412" y="535940"/>
                    </a:lnTo>
                    <a:cubicBezTo>
                      <a:pt x="1760412" y="604520"/>
                      <a:pt x="1704532" y="660400"/>
                      <a:pt x="1635952" y="660400"/>
                    </a:cubicBezTo>
                    <a:close/>
                  </a:path>
                </a:pathLst>
              </a:custGeom>
              <a:solidFill>
                <a:srgbClr val="EFF9FD"/>
              </a:solidFill>
            </p:spPr>
          </p:sp>
        </p:grpSp>
        <p:sp>
          <p:nvSpPr>
            <p:cNvPr name="TextBox 30" id="30"/>
            <p:cNvSpPr txBox="true"/>
            <p:nvPr/>
          </p:nvSpPr>
          <p:spPr>
            <a:xfrm rot="0">
              <a:off x="217238" y="99101"/>
              <a:ext cx="1433934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b="true" sz="2000">
                  <a:solidFill>
                    <a:srgbClr val="0E2C4B"/>
                  </a:solidFill>
                  <a:latin typeface="Muli Bold Bold"/>
                  <a:ea typeface="Muli Bold Bold"/>
                  <a:cs typeface="Muli Bold Bold"/>
                  <a:sym typeface="Muli Bold Bold"/>
                </a:rPr>
                <a:t>STEP 5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1744272"/>
              <a:ext cx="6363270" cy="622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 b="true">
                  <a:solidFill>
                    <a:srgbClr val="0E2C4B"/>
                  </a:solidFill>
                  <a:latin typeface="Muli Regular Bold"/>
                  <a:ea typeface="Muli Regular Bold"/>
                  <a:cs typeface="Muli Regular Bold"/>
                  <a:sym typeface="Muli Regular Bold"/>
                </a:rPr>
                <a:t>Test Execution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3350411" y="4430373"/>
            <a:ext cx="1382257" cy="518539"/>
            <a:chOff x="0" y="0"/>
            <a:chExt cx="1760412" cy="660400"/>
          </a:xfrm>
        </p:grpSpPr>
        <p:sp>
          <p:nvSpPr>
            <p:cNvPr name="Freeform 33" id="3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1760412" cy="660400"/>
            </a:xfrm>
            <a:custGeom>
              <a:avLst/>
              <a:gdLst/>
              <a:ahLst/>
              <a:cxnLst/>
              <a:rect r="r" b="b" t="t" l="l"/>
              <a:pathLst>
                <a:path h="660400" w="1760412">
                  <a:moveTo>
                    <a:pt x="1635952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635952" y="0"/>
                  </a:lnTo>
                  <a:cubicBezTo>
                    <a:pt x="1704532" y="0"/>
                    <a:pt x="1760412" y="55880"/>
                    <a:pt x="1760412" y="124460"/>
                  </a:cubicBezTo>
                  <a:lnTo>
                    <a:pt x="1760412" y="535940"/>
                  </a:lnTo>
                  <a:cubicBezTo>
                    <a:pt x="1760412" y="604520"/>
                    <a:pt x="1704532" y="660400"/>
                    <a:pt x="1635952" y="660400"/>
                  </a:cubicBezTo>
                  <a:close/>
                </a:path>
              </a:pathLst>
            </a:custGeom>
            <a:solidFill>
              <a:srgbClr val="EFF9FD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16846550" y="8847952"/>
            <a:ext cx="825500" cy="825500"/>
            <a:chOff x="0" y="0"/>
            <a:chExt cx="1100667" cy="1100667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0"/>
              <a:ext cx="1100667" cy="1100667"/>
              <a:chOff x="0" y="0"/>
              <a:chExt cx="660400" cy="6604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660400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660400">
                    <a:moveTo>
                      <a:pt x="535940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535940" y="0"/>
                    </a:lnTo>
                    <a:cubicBezTo>
                      <a:pt x="604520" y="0"/>
                      <a:pt x="660400" y="55880"/>
                      <a:pt x="660400" y="124460"/>
                    </a:cubicBezTo>
                    <a:lnTo>
                      <a:pt x="660400" y="535940"/>
                    </a:lnTo>
                    <a:cubicBezTo>
                      <a:pt x="660400" y="604520"/>
                      <a:pt x="604520" y="660400"/>
                      <a:pt x="535940" y="660400"/>
                    </a:cubicBezTo>
                    <a:close/>
                  </a:path>
                </a:pathLst>
              </a:custGeom>
              <a:solidFill>
                <a:srgbClr val="ED601D"/>
              </a:solidFill>
            </p:spPr>
          </p:sp>
        </p:grpSp>
        <p:grpSp>
          <p:nvGrpSpPr>
            <p:cNvPr name="Group 37" id="37"/>
            <p:cNvGrpSpPr/>
            <p:nvPr/>
          </p:nvGrpSpPr>
          <p:grpSpPr>
            <a:xfrm rot="-5400000">
              <a:off x="436385" y="452780"/>
              <a:ext cx="290178" cy="195107"/>
              <a:chOff x="0" y="0"/>
              <a:chExt cx="1930400" cy="129794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1930400" cy="1297940"/>
              </a:xfrm>
              <a:custGeom>
                <a:avLst/>
                <a:gdLst/>
                <a:ahLst/>
                <a:cxnLst/>
                <a:rect r="r" b="b" t="t" l="l"/>
                <a:pathLst>
                  <a:path h="1297940" w="1930400">
                    <a:moveTo>
                      <a:pt x="0" y="0"/>
                    </a:moveTo>
                    <a:lnTo>
                      <a:pt x="965200" y="1297940"/>
                    </a:lnTo>
                    <a:lnTo>
                      <a:pt x="193040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TextBox 39" id="39"/>
          <p:cNvSpPr txBox="true"/>
          <p:nvPr/>
        </p:nvSpPr>
        <p:spPr>
          <a:xfrm rot="0">
            <a:off x="1028700" y="1038225"/>
            <a:ext cx="14115845" cy="210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99"/>
              </a:lnSpc>
            </a:pPr>
            <a:r>
              <a:rPr lang="en-US" sz="6999" b="true">
                <a:solidFill>
                  <a:srgbClr val="0E2C4B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S</a:t>
            </a:r>
            <a:r>
              <a:rPr lang="en-US" sz="6999" b="true">
                <a:solidFill>
                  <a:srgbClr val="0E2C4B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oftware Testing Life Cycle</a:t>
            </a:r>
          </a:p>
          <a:p>
            <a:pPr algn="l">
              <a:lnSpc>
                <a:spcPts val="8400"/>
              </a:lnSpc>
            </a:pPr>
            <a:r>
              <a:rPr lang="en-US" sz="7000" b="true">
                <a:solidFill>
                  <a:srgbClr val="ED601D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(STLC)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503815" y="4492793"/>
            <a:ext cx="1075450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0E2C4B"/>
                </a:solidFill>
                <a:latin typeface="Muli Bold Bold"/>
                <a:ea typeface="Muli Bold Bold"/>
                <a:cs typeface="Muli Bold Bold"/>
                <a:sym typeface="Muli Bold Bold"/>
              </a:rPr>
              <a:t>STEP 3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938535" y="5513170"/>
            <a:ext cx="412740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true">
                <a:solidFill>
                  <a:srgbClr val="0E2C4B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Test Case Development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12750336" y="7409279"/>
            <a:ext cx="5208628" cy="2877346"/>
            <a:chOff x="0" y="0"/>
            <a:chExt cx="4166903" cy="2301877"/>
          </a:xfrm>
        </p:grpSpPr>
        <p:sp>
          <p:nvSpPr>
            <p:cNvPr name="Freeform 43" id="4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166903" cy="2301877"/>
            </a:xfrm>
            <a:custGeom>
              <a:avLst/>
              <a:gdLst/>
              <a:ahLst/>
              <a:cxnLst/>
              <a:rect r="r" b="b" t="t" l="l"/>
              <a:pathLst>
                <a:path h="2301877" w="4166903">
                  <a:moveTo>
                    <a:pt x="4042442" y="2301877"/>
                  </a:moveTo>
                  <a:lnTo>
                    <a:pt x="124460" y="2301877"/>
                  </a:lnTo>
                  <a:cubicBezTo>
                    <a:pt x="55880" y="2301877"/>
                    <a:pt x="0" y="2245997"/>
                    <a:pt x="0" y="217741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42443" y="0"/>
                  </a:lnTo>
                  <a:cubicBezTo>
                    <a:pt x="4111023" y="0"/>
                    <a:pt x="4166903" y="55880"/>
                    <a:pt x="4166903" y="124460"/>
                  </a:cubicBezTo>
                  <a:lnTo>
                    <a:pt x="4166903" y="2177417"/>
                  </a:lnTo>
                  <a:cubicBezTo>
                    <a:pt x="4166903" y="2245997"/>
                    <a:pt x="4111023" y="2301877"/>
                    <a:pt x="4042443" y="230187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4" id="44"/>
          <p:cNvGrpSpPr/>
          <p:nvPr/>
        </p:nvGrpSpPr>
        <p:grpSpPr>
          <a:xfrm rot="0">
            <a:off x="12968424" y="7778107"/>
            <a:ext cx="4772452" cy="1775247"/>
            <a:chOff x="0" y="0"/>
            <a:chExt cx="6363270" cy="2366996"/>
          </a:xfrm>
        </p:grpSpPr>
        <p:grpSp>
          <p:nvGrpSpPr>
            <p:cNvPr name="Group 45" id="45"/>
            <p:cNvGrpSpPr/>
            <p:nvPr/>
          </p:nvGrpSpPr>
          <p:grpSpPr>
            <a:xfrm rot="0">
              <a:off x="0" y="0"/>
              <a:ext cx="1843010" cy="691386"/>
              <a:chOff x="0" y="0"/>
              <a:chExt cx="1760412" cy="66040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760412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1760412">
                    <a:moveTo>
                      <a:pt x="1635952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635952" y="0"/>
                    </a:lnTo>
                    <a:cubicBezTo>
                      <a:pt x="1704532" y="0"/>
                      <a:pt x="1760412" y="55880"/>
                      <a:pt x="1760412" y="124460"/>
                    </a:cubicBezTo>
                    <a:lnTo>
                      <a:pt x="1760412" y="535940"/>
                    </a:lnTo>
                    <a:cubicBezTo>
                      <a:pt x="1760412" y="604520"/>
                      <a:pt x="1704532" y="660400"/>
                      <a:pt x="1635952" y="660400"/>
                    </a:cubicBezTo>
                    <a:close/>
                  </a:path>
                </a:pathLst>
              </a:custGeom>
              <a:solidFill>
                <a:srgbClr val="EFF9FD"/>
              </a:solidFill>
            </p:spPr>
          </p:sp>
        </p:grpSp>
        <p:sp>
          <p:nvSpPr>
            <p:cNvPr name="TextBox 47" id="47"/>
            <p:cNvSpPr txBox="true"/>
            <p:nvPr/>
          </p:nvSpPr>
          <p:spPr>
            <a:xfrm rot="0">
              <a:off x="217238" y="99101"/>
              <a:ext cx="1433934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b="true" sz="2000">
                  <a:solidFill>
                    <a:srgbClr val="0E2C4B"/>
                  </a:solidFill>
                  <a:latin typeface="Muli Bold Bold"/>
                  <a:ea typeface="Muli Bold Bold"/>
                  <a:cs typeface="Muli Bold Bold"/>
                  <a:sym typeface="Muli Bold Bold"/>
                </a:rPr>
                <a:t>STEP 6</a:t>
              </a:r>
            </a:p>
          </p:txBody>
        </p:sp>
        <p:sp>
          <p:nvSpPr>
            <p:cNvPr name="TextBox 48" id="48"/>
            <p:cNvSpPr txBox="true"/>
            <p:nvPr/>
          </p:nvSpPr>
          <p:spPr>
            <a:xfrm rot="0">
              <a:off x="0" y="1744272"/>
              <a:ext cx="6363270" cy="622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799" b="true">
                  <a:solidFill>
                    <a:srgbClr val="0E2C4B"/>
                  </a:solidFill>
                  <a:latin typeface="Muli Regular Bold"/>
                  <a:ea typeface="Muli Regular Bold"/>
                  <a:cs typeface="Muli Regular Bold"/>
                  <a:sym typeface="Muli Regular Bold"/>
                </a:rPr>
                <a:t>Test Cycle Closure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17462500" y="9519826"/>
            <a:ext cx="825500" cy="825500"/>
            <a:chOff x="0" y="0"/>
            <a:chExt cx="660400" cy="66040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660400" cy="660400"/>
            </a:xfrm>
            <a:custGeom>
              <a:avLst/>
              <a:gdLst/>
              <a:ahLst/>
              <a:cxnLst/>
              <a:rect r="r" b="b" t="t" l="l"/>
              <a:pathLst>
                <a:path h="660400" w="660400">
                  <a:moveTo>
                    <a:pt x="5359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35940"/>
                  </a:lnTo>
                  <a:cubicBezTo>
                    <a:pt x="660400" y="604520"/>
                    <a:pt x="604520" y="660400"/>
                    <a:pt x="535940" y="660400"/>
                  </a:cubicBezTo>
                  <a:close/>
                </a:path>
              </a:pathLst>
            </a:custGeom>
            <a:solidFill>
              <a:srgbClr val="ED601D"/>
            </a:solidFill>
          </p:spPr>
        </p:sp>
      </p:grpSp>
      <p:sp>
        <p:nvSpPr>
          <p:cNvPr name="TextBox 51" id="51"/>
          <p:cNvSpPr txBox="true"/>
          <p:nvPr/>
        </p:nvSpPr>
        <p:spPr>
          <a:xfrm rot="0">
            <a:off x="17743704" y="9606777"/>
            <a:ext cx="263092" cy="589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3"/>
              </a:lnSpc>
              <a:spcBef>
                <a:spcPct val="0"/>
              </a:spcBef>
            </a:pPr>
            <a:r>
              <a:rPr lang="en-US" sz="3452">
                <a:solidFill>
                  <a:srgbClr val="000000"/>
                </a:solidFill>
                <a:latin typeface="Muli Regular"/>
                <a:ea typeface="Muli Regular"/>
                <a:cs typeface="Muli Regular"/>
                <a:sym typeface="Muli Regular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7222" y="4328076"/>
            <a:ext cx="7446717" cy="5630952"/>
            <a:chOff x="0" y="0"/>
            <a:chExt cx="5957374" cy="4504761"/>
          </a:xfrm>
        </p:grpSpPr>
        <p:sp>
          <p:nvSpPr>
            <p:cNvPr name="Freeform 3" id="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5957374" cy="4504761"/>
            </a:xfrm>
            <a:custGeom>
              <a:avLst/>
              <a:gdLst/>
              <a:ahLst/>
              <a:cxnLst/>
              <a:rect r="r" b="b" t="t" l="l"/>
              <a:pathLst>
                <a:path h="4504761" w="5957374">
                  <a:moveTo>
                    <a:pt x="5832913" y="4504761"/>
                  </a:moveTo>
                  <a:lnTo>
                    <a:pt x="124460" y="4504761"/>
                  </a:lnTo>
                  <a:cubicBezTo>
                    <a:pt x="55880" y="4504761"/>
                    <a:pt x="0" y="4448882"/>
                    <a:pt x="0" y="43803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832914" y="0"/>
                  </a:lnTo>
                  <a:cubicBezTo>
                    <a:pt x="5901494" y="0"/>
                    <a:pt x="5957374" y="55880"/>
                    <a:pt x="5957374" y="124460"/>
                  </a:cubicBezTo>
                  <a:lnTo>
                    <a:pt x="5957374" y="4380302"/>
                  </a:lnTo>
                  <a:cubicBezTo>
                    <a:pt x="5957374" y="4448882"/>
                    <a:pt x="5901494" y="4504761"/>
                    <a:pt x="5832914" y="450476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3968376" y="3089215"/>
            <a:ext cx="1567365" cy="1583578"/>
            <a:chOff x="0" y="0"/>
            <a:chExt cx="2089820" cy="21114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1729914"/>
              <a:ext cx="1851477" cy="365667"/>
            </a:xfrm>
            <a:custGeom>
              <a:avLst/>
              <a:gdLst/>
              <a:ahLst/>
              <a:cxnLst/>
              <a:rect r="r" b="b" t="t" l="l"/>
              <a:pathLst>
                <a:path h="365667" w="1851477">
                  <a:moveTo>
                    <a:pt x="0" y="0"/>
                  </a:moveTo>
                  <a:lnTo>
                    <a:pt x="1851477" y="0"/>
                  </a:lnTo>
                  <a:lnTo>
                    <a:pt x="1851477" y="365667"/>
                  </a:lnTo>
                  <a:lnTo>
                    <a:pt x="0" y="3656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5000"/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99939" y="0"/>
              <a:ext cx="1389881" cy="2111437"/>
            </a:xfrm>
            <a:custGeom>
              <a:avLst/>
              <a:gdLst/>
              <a:ahLst/>
              <a:cxnLst/>
              <a:rect r="r" b="b" t="t" l="l"/>
              <a:pathLst>
                <a:path h="2111437" w="1389881">
                  <a:moveTo>
                    <a:pt x="0" y="0"/>
                  </a:moveTo>
                  <a:lnTo>
                    <a:pt x="1389881" y="0"/>
                  </a:lnTo>
                  <a:lnTo>
                    <a:pt x="1389881" y="2111437"/>
                  </a:lnTo>
                  <a:lnTo>
                    <a:pt x="0" y="2111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8697305" y="4328076"/>
            <a:ext cx="9201868" cy="5682598"/>
            <a:chOff x="0" y="0"/>
            <a:chExt cx="7361494" cy="4546079"/>
          </a:xfrm>
        </p:grpSpPr>
        <p:sp>
          <p:nvSpPr>
            <p:cNvPr name="Freeform 8" id="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7361494" cy="4546079"/>
            </a:xfrm>
            <a:custGeom>
              <a:avLst/>
              <a:gdLst/>
              <a:ahLst/>
              <a:cxnLst/>
              <a:rect r="r" b="b" t="t" l="l"/>
              <a:pathLst>
                <a:path h="4546079" w="7361494">
                  <a:moveTo>
                    <a:pt x="7237034" y="4546079"/>
                  </a:moveTo>
                  <a:lnTo>
                    <a:pt x="124460" y="4546079"/>
                  </a:lnTo>
                  <a:cubicBezTo>
                    <a:pt x="55880" y="4546079"/>
                    <a:pt x="0" y="4490199"/>
                    <a:pt x="0" y="44216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237034" y="0"/>
                  </a:lnTo>
                  <a:cubicBezTo>
                    <a:pt x="7305614" y="0"/>
                    <a:pt x="7361494" y="55880"/>
                    <a:pt x="7361494" y="124460"/>
                  </a:cubicBezTo>
                  <a:lnTo>
                    <a:pt x="7361494" y="4421619"/>
                  </a:lnTo>
                  <a:cubicBezTo>
                    <a:pt x="7361494" y="4490199"/>
                    <a:pt x="7305614" y="4546079"/>
                    <a:pt x="7237034" y="454607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216267" y="3082294"/>
            <a:ext cx="1908391" cy="1590498"/>
            <a:chOff x="0" y="0"/>
            <a:chExt cx="2544522" cy="212066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1692494"/>
              <a:ext cx="2167950" cy="428170"/>
            </a:xfrm>
            <a:custGeom>
              <a:avLst/>
              <a:gdLst/>
              <a:ahLst/>
              <a:cxnLst/>
              <a:rect r="r" b="b" t="t" l="l"/>
              <a:pathLst>
                <a:path h="428170" w="2167950">
                  <a:moveTo>
                    <a:pt x="0" y="0"/>
                  </a:moveTo>
                  <a:lnTo>
                    <a:pt x="2167950" y="0"/>
                  </a:lnTo>
                  <a:lnTo>
                    <a:pt x="2167950" y="428170"/>
                  </a:lnTo>
                  <a:lnTo>
                    <a:pt x="0" y="4281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40000"/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431800" y="0"/>
              <a:ext cx="2112722" cy="2120664"/>
            </a:xfrm>
            <a:custGeom>
              <a:avLst/>
              <a:gdLst/>
              <a:ahLst/>
              <a:cxnLst/>
              <a:rect r="r" b="b" t="t" l="l"/>
              <a:pathLst>
                <a:path h="2120664" w="2112722">
                  <a:moveTo>
                    <a:pt x="0" y="0"/>
                  </a:moveTo>
                  <a:lnTo>
                    <a:pt x="2112722" y="0"/>
                  </a:lnTo>
                  <a:lnTo>
                    <a:pt x="2112722" y="2120664"/>
                  </a:lnTo>
                  <a:lnTo>
                    <a:pt x="0" y="21206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343491">
            <a:off x="12584617" y="4747809"/>
            <a:ext cx="1519079" cy="300018"/>
          </a:xfrm>
          <a:custGeom>
            <a:avLst/>
            <a:gdLst/>
            <a:ahLst/>
            <a:cxnLst/>
            <a:rect r="r" b="b" t="t" l="l"/>
            <a:pathLst>
              <a:path h="300018" w="1519079">
                <a:moveTo>
                  <a:pt x="0" y="0"/>
                </a:moveTo>
                <a:lnTo>
                  <a:pt x="1519079" y="0"/>
                </a:lnTo>
                <a:lnTo>
                  <a:pt x="1519079" y="300018"/>
                </a:lnTo>
                <a:lnTo>
                  <a:pt x="0" y="300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28700" y="1028700"/>
            <a:ext cx="12084767" cy="1733112"/>
            <a:chOff x="0" y="0"/>
            <a:chExt cx="16113022" cy="2310817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0"/>
              <a:ext cx="16113022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400"/>
                </a:lnSpc>
              </a:pPr>
              <a:r>
                <a:rPr lang="en-US" sz="7000" b="true">
                  <a:solidFill>
                    <a:srgbClr val="0E2C4B"/>
                  </a:solidFill>
                  <a:latin typeface="Muli Bold Bold"/>
                  <a:ea typeface="Muli Bold Bold"/>
                  <a:cs typeface="Muli Bold Bold"/>
                  <a:sym typeface="Muli Bold Bold"/>
                </a:rPr>
                <a:t>Requireme</a:t>
              </a:r>
              <a:r>
                <a:rPr lang="en-US" b="true" sz="7000">
                  <a:solidFill>
                    <a:srgbClr val="0E2C4B"/>
                  </a:solidFill>
                  <a:latin typeface="Muli Bold Bold"/>
                  <a:ea typeface="Muli Bold Bold"/>
                  <a:cs typeface="Muli Bold Bold"/>
                  <a:sym typeface="Muli Bold Bold"/>
                </a:rPr>
                <a:t>nt </a:t>
              </a:r>
              <a:r>
                <a:rPr lang="en-US" b="true" sz="7000">
                  <a:solidFill>
                    <a:srgbClr val="ED601D"/>
                  </a:solidFill>
                  <a:latin typeface="Muli Bold Bold"/>
                  <a:ea typeface="Muli Bold Bold"/>
                  <a:cs typeface="Muli Bold Bold"/>
                  <a:sym typeface="Muli Bold Bold"/>
                </a:rPr>
                <a:t>Analysis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761542"/>
              <a:ext cx="16113022" cy="5492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6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220178" y="5075219"/>
            <a:ext cx="7063761" cy="3505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2"/>
              </a:lnSpc>
            </a:pPr>
            <a:r>
              <a:rPr lang="en-US" sz="2223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Title:</a:t>
            </a:r>
          </a:p>
          <a:p>
            <a:pPr algn="l">
              <a:lnSpc>
                <a:spcPts val="3112"/>
              </a:lnSpc>
            </a:pPr>
          </a:p>
          <a:p>
            <a:pPr algn="l">
              <a:lnSpc>
                <a:spcPts val="3112"/>
              </a:lnSpc>
            </a:pPr>
            <a:r>
              <a:rPr lang="en-US" sz="2223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SauceDemo Website – Web Automation Testing Project</a:t>
            </a:r>
          </a:p>
          <a:p>
            <a:pPr algn="l">
              <a:lnSpc>
                <a:spcPts val="3112"/>
              </a:lnSpc>
            </a:pPr>
          </a:p>
          <a:p>
            <a:pPr algn="l">
              <a:lnSpc>
                <a:spcPts val="3112"/>
              </a:lnSpc>
            </a:pPr>
            <a:r>
              <a:rPr lang="en-US" sz="2223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 Website:</a:t>
            </a:r>
          </a:p>
          <a:p>
            <a:pPr algn="l">
              <a:lnSpc>
                <a:spcPts val="3112"/>
              </a:lnSpc>
            </a:pPr>
          </a:p>
          <a:p>
            <a:pPr algn="l">
              <a:lnSpc>
                <a:spcPts val="3112"/>
              </a:lnSpc>
            </a:pPr>
            <a:r>
              <a:rPr lang="en-US" sz="2223" u="sng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  <a:hlinkClick r:id="rId5" tooltip="https://www.saucedemo.com"/>
              </a:rPr>
              <a:t>https://www.saucedemo.com</a:t>
            </a:r>
          </a:p>
          <a:p>
            <a:pPr algn="l">
              <a:lnSpc>
                <a:spcPts val="3112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8896934" y="4625167"/>
            <a:ext cx="8547056" cy="4732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3"/>
              </a:lnSpc>
            </a:pPr>
            <a:r>
              <a:rPr lang="en-US" sz="2431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Abo</a:t>
            </a:r>
            <a:r>
              <a:rPr lang="en-US" sz="2431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ut:</a:t>
            </a:r>
          </a:p>
          <a:p>
            <a:pPr algn="l">
              <a:lnSpc>
                <a:spcPts val="3403"/>
              </a:lnSpc>
            </a:pPr>
            <a:r>
              <a:rPr lang="en-US" sz="2431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SauceDemo is a demo e-commerce website </a:t>
            </a:r>
          </a:p>
          <a:p>
            <a:pPr algn="l">
              <a:lnSpc>
                <a:spcPts val="3403"/>
              </a:lnSpc>
            </a:pPr>
            <a:r>
              <a:rPr lang="en-US" sz="2431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        designed to simulate a real online shopping experience.</a:t>
            </a:r>
          </a:p>
          <a:p>
            <a:pPr algn="l">
              <a:lnSpc>
                <a:spcPts val="3403"/>
              </a:lnSpc>
            </a:pPr>
            <a:r>
              <a:rPr lang="en-US" sz="2431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It allows testers and QA engineers to practice</a:t>
            </a:r>
          </a:p>
          <a:p>
            <a:pPr algn="l">
              <a:lnSpc>
                <a:spcPts val="3403"/>
              </a:lnSpc>
            </a:pPr>
            <a:r>
              <a:rPr lang="en-US" sz="2431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        automation testing techniques.</a:t>
            </a:r>
          </a:p>
          <a:p>
            <a:pPr algn="l">
              <a:lnSpc>
                <a:spcPts val="3403"/>
              </a:lnSpc>
            </a:pPr>
            <a:r>
              <a:rPr lang="en-US" sz="2431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The site includes features like user login, </a:t>
            </a:r>
          </a:p>
          <a:p>
            <a:pPr algn="l">
              <a:lnSpc>
                <a:spcPts val="3403"/>
              </a:lnSpc>
            </a:pPr>
            <a:r>
              <a:rPr lang="en-US" sz="2431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         product browsing, shopping cart, and checkoutprocess.</a:t>
            </a:r>
          </a:p>
          <a:p>
            <a:pPr algn="l">
              <a:lnSpc>
                <a:spcPts val="3403"/>
              </a:lnSpc>
            </a:pPr>
            <a:r>
              <a:rPr lang="en-US" sz="2431">
                <a:solidFill>
                  <a:srgbClr val="0E2C4B"/>
                </a:solidFill>
                <a:latin typeface="Muli Regular"/>
                <a:ea typeface="Muli Regular"/>
                <a:cs typeface="Muli Regular"/>
                <a:sym typeface="Muli Regular"/>
              </a:rPr>
              <a:t>Commonly used for learning and evaluating automation tools such as Selenium, Cypress, Playwright, etc.</a:t>
            </a:r>
          </a:p>
          <a:p>
            <a:pPr algn="l">
              <a:lnSpc>
                <a:spcPts val="3403"/>
              </a:lnSpc>
            </a:pPr>
          </a:p>
        </p:txBody>
      </p:sp>
      <p:grpSp>
        <p:nvGrpSpPr>
          <p:cNvPr name="Group 18" id="18"/>
          <p:cNvGrpSpPr/>
          <p:nvPr/>
        </p:nvGrpSpPr>
        <p:grpSpPr>
          <a:xfrm rot="0">
            <a:off x="17443991" y="9519826"/>
            <a:ext cx="825500" cy="825500"/>
            <a:chOff x="0" y="0"/>
            <a:chExt cx="660400" cy="660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60400" cy="660400"/>
            </a:xfrm>
            <a:custGeom>
              <a:avLst/>
              <a:gdLst/>
              <a:ahLst/>
              <a:cxnLst/>
              <a:rect r="r" b="b" t="t" l="l"/>
              <a:pathLst>
                <a:path h="660400" w="660400">
                  <a:moveTo>
                    <a:pt x="5359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35940"/>
                  </a:lnTo>
                  <a:cubicBezTo>
                    <a:pt x="660400" y="604520"/>
                    <a:pt x="604520" y="660400"/>
                    <a:pt x="535940" y="660400"/>
                  </a:cubicBezTo>
                  <a:close/>
                </a:path>
              </a:pathLst>
            </a:custGeom>
            <a:solidFill>
              <a:srgbClr val="ED601D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7767627" y="9682473"/>
            <a:ext cx="263092" cy="589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3"/>
              </a:lnSpc>
              <a:spcBef>
                <a:spcPct val="0"/>
              </a:spcBef>
            </a:pPr>
            <a:r>
              <a:rPr lang="en-US" sz="3452">
                <a:solidFill>
                  <a:srgbClr val="000000"/>
                </a:solidFill>
                <a:latin typeface="Muli Regular"/>
                <a:ea typeface="Muli Regular"/>
                <a:cs typeface="Muli Regular"/>
                <a:sym typeface="Muli Regular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38015" y="1194478"/>
            <a:ext cx="11301259" cy="8845550"/>
          </a:xfrm>
          <a:custGeom>
            <a:avLst/>
            <a:gdLst/>
            <a:ahLst/>
            <a:cxnLst/>
            <a:rect r="r" b="b" t="t" l="l"/>
            <a:pathLst>
              <a:path h="8845550" w="11301259">
                <a:moveTo>
                  <a:pt x="0" y="0"/>
                </a:moveTo>
                <a:lnTo>
                  <a:pt x="11301259" y="0"/>
                </a:lnTo>
                <a:lnTo>
                  <a:pt x="11301259" y="8845550"/>
                </a:lnTo>
                <a:lnTo>
                  <a:pt x="0" y="8845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513" t="0" r="-30513" b="-466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05052"/>
            <a:ext cx="5984198" cy="187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9"/>
              </a:lnSpc>
            </a:pPr>
            <a:r>
              <a:rPr lang="en-US" sz="4099" b="true">
                <a:solidFill>
                  <a:srgbClr val="0E2C4B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P</a:t>
            </a:r>
            <a:r>
              <a:rPr lang="en-US" b="true" sz="4099">
                <a:solidFill>
                  <a:srgbClr val="0E2C4B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roject Objective:</a:t>
            </a:r>
          </a:p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b="true" sz="2799">
                <a:solidFill>
                  <a:srgbClr val="0E2C4B"/>
                </a:solidFill>
                <a:latin typeface="Muli Regular Bold"/>
                <a:ea typeface="Muli Regular Bold"/>
                <a:cs typeface="Muli Regular Bold"/>
                <a:sym typeface="Muli Regular Bold"/>
              </a:rPr>
              <a:t>Build and execute test cases for:</a:t>
            </a:r>
          </a:p>
          <a:p>
            <a:pPr algn="l">
              <a:lnSpc>
                <a:spcPts val="336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701382" y="4909796"/>
            <a:ext cx="5281740" cy="1923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2"/>
              </a:lnSpc>
            </a:pPr>
            <a:r>
              <a:rPr lang="en-US" sz="3523">
                <a:solidFill>
                  <a:srgbClr val="000000"/>
                </a:solidFill>
                <a:latin typeface="Muli Regular"/>
                <a:ea typeface="Muli Regular"/>
                <a:cs typeface="Muli Regular"/>
                <a:sym typeface="Muli Regular"/>
              </a:rPr>
              <a:t>1. Valid and invalid </a:t>
            </a:r>
          </a:p>
          <a:p>
            <a:pPr algn="ctr" rtl="true">
              <a:lnSpc>
                <a:spcPts val="4932"/>
              </a:lnSpc>
              <a:spcBef>
                <a:spcPct val="0"/>
              </a:spcBef>
            </a:pPr>
            <a:r>
              <a:rPr lang="en-US" sz="3523">
                <a:solidFill>
                  <a:srgbClr val="000000"/>
                </a:solidFill>
                <a:latin typeface="Muli Regular"/>
                <a:ea typeface="Muli Regular"/>
                <a:cs typeface="Muli Regular"/>
                <a:sym typeface="Muli Regular"/>
              </a:rPr>
              <a:t>login</a:t>
            </a:r>
            <a:r>
              <a:rPr lang="en-US" sz="3523">
                <a:solidFill>
                  <a:srgbClr val="000000"/>
                </a:solidFill>
                <a:latin typeface="Muli Regular"/>
                <a:ea typeface="Muli Regular"/>
                <a:cs typeface="Muli Regular"/>
                <a:sym typeface="Muli Regular"/>
              </a:rPr>
              <a:t> scenarios</a:t>
            </a:r>
          </a:p>
          <a:p>
            <a:pPr algn="ctr" rtl="true">
              <a:lnSpc>
                <a:spcPts val="5632"/>
              </a:lnSpc>
              <a:spcBef>
                <a:spcPct val="0"/>
              </a:spcBef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17390846" y="9461500"/>
            <a:ext cx="825500" cy="825500"/>
            <a:chOff x="0" y="0"/>
            <a:chExt cx="660400" cy="660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660400"/>
            </a:xfrm>
            <a:custGeom>
              <a:avLst/>
              <a:gdLst/>
              <a:ahLst/>
              <a:cxnLst/>
              <a:rect r="r" b="b" t="t" l="l"/>
              <a:pathLst>
                <a:path h="660400" w="660400">
                  <a:moveTo>
                    <a:pt x="5359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35940"/>
                  </a:lnTo>
                  <a:cubicBezTo>
                    <a:pt x="660400" y="604520"/>
                    <a:pt x="604520" y="660400"/>
                    <a:pt x="535940" y="660400"/>
                  </a:cubicBezTo>
                  <a:close/>
                </a:path>
              </a:pathLst>
            </a:custGeom>
            <a:solidFill>
              <a:srgbClr val="ED601D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7676182" y="9546049"/>
            <a:ext cx="263092" cy="589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3"/>
              </a:lnSpc>
              <a:spcBef>
                <a:spcPct val="0"/>
              </a:spcBef>
            </a:pPr>
            <a:r>
              <a:rPr lang="en-US" sz="3452">
                <a:solidFill>
                  <a:srgbClr val="000000"/>
                </a:solidFill>
                <a:latin typeface="Muli Regular"/>
                <a:ea typeface="Muli Regular"/>
                <a:cs typeface="Muli Regular"/>
                <a:sym typeface="Muli Regular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3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62500" y="9461500"/>
            <a:ext cx="825500" cy="825500"/>
            <a:chOff x="0" y="0"/>
            <a:chExt cx="660400" cy="660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660400"/>
            </a:xfrm>
            <a:custGeom>
              <a:avLst/>
              <a:gdLst/>
              <a:ahLst/>
              <a:cxnLst/>
              <a:rect r="r" b="b" t="t" l="l"/>
              <a:pathLst>
                <a:path h="660400" w="660400">
                  <a:moveTo>
                    <a:pt x="535940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35940" y="0"/>
                  </a:lnTo>
                  <a:cubicBezTo>
                    <a:pt x="604520" y="0"/>
                    <a:pt x="660400" y="55880"/>
                    <a:pt x="660400" y="124460"/>
                  </a:cubicBezTo>
                  <a:lnTo>
                    <a:pt x="660400" y="535940"/>
                  </a:lnTo>
                  <a:cubicBezTo>
                    <a:pt x="660400" y="604520"/>
                    <a:pt x="604520" y="660400"/>
                    <a:pt x="535940" y="660400"/>
                  </a:cubicBezTo>
                  <a:close/>
                </a:path>
              </a:pathLst>
            </a:custGeom>
            <a:solidFill>
              <a:srgbClr val="ED601D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710137" y="1167769"/>
            <a:ext cx="16752363" cy="8950924"/>
          </a:xfrm>
          <a:custGeom>
            <a:avLst/>
            <a:gdLst/>
            <a:ahLst/>
            <a:cxnLst/>
            <a:rect r="r" b="b" t="t" l="l"/>
            <a:pathLst>
              <a:path h="8950924" w="16752363">
                <a:moveTo>
                  <a:pt x="0" y="0"/>
                </a:moveTo>
                <a:lnTo>
                  <a:pt x="16752363" y="0"/>
                </a:lnTo>
                <a:lnTo>
                  <a:pt x="16752363" y="8950923"/>
                </a:lnTo>
                <a:lnTo>
                  <a:pt x="0" y="89509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98" r="0" b="-29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137474" y="180640"/>
            <a:ext cx="5281740" cy="1304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2"/>
              </a:lnSpc>
              <a:spcBef>
                <a:spcPct val="0"/>
              </a:spcBef>
            </a:pPr>
            <a:r>
              <a:rPr lang="en-US" sz="3523">
                <a:solidFill>
                  <a:srgbClr val="000000"/>
                </a:solidFill>
                <a:latin typeface="Muli Regular"/>
                <a:ea typeface="Muli Regular"/>
                <a:cs typeface="Muli Regular"/>
                <a:sym typeface="Muli Regular"/>
              </a:rPr>
              <a:t>2. Product sel</a:t>
            </a:r>
            <a:r>
              <a:rPr lang="en-US" sz="3523">
                <a:solidFill>
                  <a:srgbClr val="000000"/>
                </a:solidFill>
                <a:latin typeface="Muli Regular"/>
                <a:ea typeface="Muli Regular"/>
                <a:cs typeface="Muli Regular"/>
                <a:sym typeface="Muli Regular"/>
              </a:rPr>
              <a:t>ection</a:t>
            </a:r>
          </a:p>
          <a:p>
            <a:pPr algn="ctr" rtl="true">
              <a:lnSpc>
                <a:spcPts val="5632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7743704" y="9546049"/>
            <a:ext cx="263092" cy="589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3"/>
              </a:lnSpc>
              <a:spcBef>
                <a:spcPct val="0"/>
              </a:spcBef>
            </a:pPr>
            <a:r>
              <a:rPr lang="en-US" sz="3452">
                <a:solidFill>
                  <a:srgbClr val="000000"/>
                </a:solidFill>
                <a:latin typeface="Muli Regular"/>
                <a:ea typeface="Muli Regular"/>
                <a:cs typeface="Muli Regular"/>
                <a:sym typeface="Muli Regular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DAGvqRkKy64</dc:identifier>
  <dcterms:modified xsi:type="dcterms:W3CDTF">2011-08-01T06:04:30Z</dcterms:modified>
  <cp:revision>1</cp:revision>
  <dc:title>Web Automation project</dc:title>
</cp:coreProperties>
</file>